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8.xml" ContentType="application/vnd.openxmlformats-officedocument.drawingml.chart+xml"/>
  <Override PartName="/ppt/slideLayouts/slideLayout10.xml" ContentType="application/vnd.openxmlformats-officedocument.presentationml.slideLayout+xml"/>
  <Override PartName="/ppt/charts/chart6.xml" ContentType="application/vnd.openxmlformats-officedocument.drawingml.chart+xml"/>
  <Override PartName="/ppt/charts/chart7.xml" ContentType="application/vnd.openxmlformats-officedocument.drawingml.chart+xml"/>
  <Default Extension="vml" ContentType="application/vnd.openxmlformats-officedocument.vmlDrawing"/>
  <Default Extension="gif" ContentType="image/gif"/>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29"/>
  </p:notesMasterIdLst>
  <p:sldIdLst>
    <p:sldId id="256" r:id="rId2"/>
    <p:sldId id="282" r:id="rId3"/>
    <p:sldId id="265" r:id="rId4"/>
    <p:sldId id="266" r:id="rId5"/>
    <p:sldId id="257" r:id="rId6"/>
    <p:sldId id="264" r:id="rId7"/>
    <p:sldId id="262" r:id="rId8"/>
    <p:sldId id="275" r:id="rId9"/>
    <p:sldId id="263" r:id="rId10"/>
    <p:sldId id="276" r:id="rId11"/>
    <p:sldId id="278" r:id="rId12"/>
    <p:sldId id="261" r:id="rId13"/>
    <p:sldId id="277" r:id="rId14"/>
    <p:sldId id="258" r:id="rId15"/>
    <p:sldId id="283" r:id="rId16"/>
    <p:sldId id="281" r:id="rId17"/>
    <p:sldId id="267" r:id="rId18"/>
    <p:sldId id="268" r:id="rId19"/>
    <p:sldId id="269" r:id="rId20"/>
    <p:sldId id="270" r:id="rId21"/>
    <p:sldId id="271" r:id="rId22"/>
    <p:sldId id="272" r:id="rId23"/>
    <p:sldId id="273" r:id="rId24"/>
    <p:sldId id="274" r:id="rId25"/>
    <p:sldId id="279" r:id="rId26"/>
    <p:sldId id="280" r:id="rId27"/>
    <p:sldId id="260" r:id="rId2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060"/>
    <a:srgbClr val="FFFFFF"/>
    <a:srgbClr val="000000"/>
    <a:srgbClr val="C00000"/>
    <a:srgbClr val="FFFF00"/>
    <a:srgbClr val="382971"/>
    <a:srgbClr val="CC6600"/>
    <a:srgbClr val="FF9933"/>
    <a:srgbClr val="FFCC00"/>
    <a:srgbClr val="FF99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63" autoAdjust="0"/>
    <p:restoredTop sz="94660"/>
  </p:normalViewPr>
  <p:slideViewPr>
    <p:cSldViewPr>
      <p:cViewPr varScale="1">
        <p:scale>
          <a:sx n="69" d="100"/>
          <a:sy n="69" d="100"/>
        </p:scale>
        <p:origin x="-552"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Calandra\My%20Documents\School%20Stuff\12th%20Grade\Stat\final%20graph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Calandra\My%20Documents\School%20Stuff\12th%20Grade\Stat\final%20graph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Documents%20and%20Settings\Calandra\My%20Documents\School%20Stuff\12th%20Grade\Stat\final%20graphs.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Documents%20and%20Settings\Calandra\My%20Documents\School%20Stuff\12th%20Grade\Stat\final%20graphs.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Documents%20and%20Settings\Calandra\My%20Documents\School%20Stuff\12th%20Grade\Stat\final%20graphs.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Documents%20and%20Settings\Calandra\My%20Documents\School%20Stuff\12th%20Grade\Stat\final%20graphs.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Documents%20and%20Settings\Calandra\My%20Documents\School%20Stuff\12th%20Grade\Stat\final%20graphs.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Chart%20in%20Microsoft%20Office%20PowerPoint"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3"/>
  <c:chart>
    <c:title>
      <c:tx>
        <c:rich>
          <a:bodyPr/>
          <a:lstStyle/>
          <a:p>
            <a:pPr>
              <a:defRPr sz="3600">
                <a:solidFill>
                  <a:schemeClr val="tx1"/>
                </a:solidFill>
              </a:defRPr>
            </a:pPr>
            <a:r>
              <a:rPr lang="en-US" sz="3600">
                <a:solidFill>
                  <a:schemeClr val="tx1"/>
                </a:solidFill>
              </a:rPr>
              <a:t>Type Of Vehicle</a:t>
            </a:r>
          </a:p>
        </c:rich>
      </c:tx>
      <c:layout/>
      <c:spPr>
        <a:solidFill>
          <a:srgbClr val="000000">
            <a:alpha val="36078"/>
          </a:srgbClr>
        </a:solidFill>
      </c:spPr>
    </c:title>
    <c:view3D>
      <c:rAngAx val="1"/>
    </c:view3D>
    <c:plotArea>
      <c:layout/>
      <c:bar3DChart>
        <c:barDir val="col"/>
        <c:grouping val="clustered"/>
        <c:ser>
          <c:idx val="0"/>
          <c:order val="0"/>
          <c:spPr>
            <a:solidFill>
              <a:srgbClr val="002060"/>
            </a:solidFill>
            <a:ln w="38100">
              <a:solidFill>
                <a:schemeClr val="tx1"/>
              </a:solidFill>
            </a:ln>
          </c:spPr>
          <c:cat>
            <c:strRef>
              <c:f>Sheet1!$J$12:$J$15</c:f>
              <c:strCache>
                <c:ptCount val="4"/>
                <c:pt idx="0">
                  <c:v>Cars</c:v>
                </c:pt>
                <c:pt idx="1">
                  <c:v>SUVs</c:v>
                </c:pt>
                <c:pt idx="2">
                  <c:v>Trucks</c:v>
                </c:pt>
                <c:pt idx="3">
                  <c:v>Other</c:v>
                </c:pt>
              </c:strCache>
            </c:strRef>
          </c:cat>
          <c:val>
            <c:numRef>
              <c:f>Sheet1!$K$12:$K$15</c:f>
              <c:numCache>
                <c:formatCode>General</c:formatCode>
                <c:ptCount val="4"/>
                <c:pt idx="0">
                  <c:v>71</c:v>
                </c:pt>
                <c:pt idx="1">
                  <c:v>24</c:v>
                </c:pt>
                <c:pt idx="2">
                  <c:v>7</c:v>
                </c:pt>
                <c:pt idx="3">
                  <c:v>14</c:v>
                </c:pt>
              </c:numCache>
            </c:numRef>
          </c:val>
        </c:ser>
        <c:shape val="cylinder"/>
        <c:axId val="100267904"/>
        <c:axId val="111919872"/>
        <c:axId val="0"/>
      </c:bar3DChart>
      <c:catAx>
        <c:axId val="100267904"/>
        <c:scaling>
          <c:orientation val="minMax"/>
        </c:scaling>
        <c:axPos val="b"/>
        <c:title>
          <c:tx>
            <c:rich>
              <a:bodyPr rot="0" vert="horz"/>
              <a:lstStyle/>
              <a:p>
                <a:pPr>
                  <a:defRPr sz="2800">
                    <a:solidFill>
                      <a:schemeClr val="tx1"/>
                    </a:solidFill>
                  </a:defRPr>
                </a:pPr>
                <a:r>
                  <a:rPr lang="en-US" sz="2800">
                    <a:solidFill>
                      <a:schemeClr val="tx1"/>
                    </a:solidFill>
                  </a:rPr>
                  <a:t>Type Of Vehicle</a:t>
                </a:r>
              </a:p>
            </c:rich>
          </c:tx>
          <c:layout/>
        </c:title>
        <c:tickLblPos val="nextTo"/>
        <c:txPr>
          <a:bodyPr/>
          <a:lstStyle/>
          <a:p>
            <a:pPr>
              <a:defRPr sz="2000" b="1">
                <a:solidFill>
                  <a:schemeClr val="tx1"/>
                </a:solidFill>
              </a:defRPr>
            </a:pPr>
            <a:endParaRPr lang="en-US"/>
          </a:p>
        </c:txPr>
        <c:crossAx val="111919872"/>
        <c:crosses val="autoZero"/>
        <c:auto val="1"/>
        <c:lblAlgn val="ctr"/>
        <c:lblOffset val="100"/>
      </c:catAx>
      <c:valAx>
        <c:axId val="111919872"/>
        <c:scaling>
          <c:orientation val="minMax"/>
        </c:scaling>
        <c:axPos val="l"/>
        <c:majorGridlines/>
        <c:title>
          <c:tx>
            <c:rich>
              <a:bodyPr/>
              <a:lstStyle/>
              <a:p>
                <a:pPr>
                  <a:defRPr sz="2800">
                    <a:solidFill>
                      <a:schemeClr val="tx1"/>
                    </a:solidFill>
                  </a:defRPr>
                </a:pPr>
                <a:r>
                  <a:rPr lang="en-US" sz="2800">
                    <a:solidFill>
                      <a:schemeClr val="tx1"/>
                    </a:solidFill>
                  </a:rPr>
                  <a:t>Number Of Vehicles</a:t>
                </a:r>
              </a:p>
            </c:rich>
          </c:tx>
          <c:layout/>
        </c:title>
        <c:numFmt formatCode="General" sourceLinked="1"/>
        <c:tickLblPos val="nextTo"/>
        <c:txPr>
          <a:bodyPr/>
          <a:lstStyle/>
          <a:p>
            <a:pPr>
              <a:defRPr sz="2000">
                <a:solidFill>
                  <a:schemeClr val="tx1"/>
                </a:solidFill>
              </a:defRPr>
            </a:pPr>
            <a:endParaRPr lang="en-US"/>
          </a:p>
        </c:txPr>
        <c:crossAx val="100267904"/>
        <c:crosses val="autoZero"/>
        <c:crossBetween val="between"/>
      </c:valAx>
    </c:plotArea>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3"/>
  <c:chart>
    <c:title>
      <c:tx>
        <c:rich>
          <a:bodyPr/>
          <a:lstStyle/>
          <a:p>
            <a:pPr>
              <a:defRPr sz="3600">
                <a:solidFill>
                  <a:schemeClr val="tx1"/>
                </a:solidFill>
              </a:defRPr>
            </a:pPr>
            <a:r>
              <a:rPr lang="en-US" sz="3600">
                <a:solidFill>
                  <a:schemeClr val="tx1"/>
                </a:solidFill>
              </a:rPr>
              <a:t>Type Of Vehicle</a:t>
            </a:r>
          </a:p>
        </c:rich>
      </c:tx>
      <c:layout/>
      <c:spPr>
        <a:solidFill>
          <a:srgbClr val="000000">
            <a:alpha val="36078"/>
          </a:srgbClr>
        </a:solidFill>
      </c:spPr>
    </c:title>
    <c:view3D>
      <c:rAngAx val="1"/>
    </c:view3D>
    <c:plotArea>
      <c:layout/>
      <c:bar3DChart>
        <c:barDir val="col"/>
        <c:grouping val="clustered"/>
        <c:ser>
          <c:idx val="0"/>
          <c:order val="0"/>
          <c:spPr>
            <a:solidFill>
              <a:srgbClr val="002060"/>
            </a:solidFill>
            <a:ln w="38100">
              <a:solidFill>
                <a:schemeClr val="tx1"/>
              </a:solidFill>
            </a:ln>
          </c:spPr>
          <c:cat>
            <c:strRef>
              <c:f>Sheet1!$J$12:$J$15</c:f>
              <c:strCache>
                <c:ptCount val="4"/>
                <c:pt idx="0">
                  <c:v>Cars</c:v>
                </c:pt>
                <c:pt idx="1">
                  <c:v>SUVs</c:v>
                </c:pt>
                <c:pt idx="2">
                  <c:v>Trucks</c:v>
                </c:pt>
                <c:pt idx="3">
                  <c:v>Other</c:v>
                </c:pt>
              </c:strCache>
            </c:strRef>
          </c:cat>
          <c:val>
            <c:numRef>
              <c:f>Sheet1!$K$12:$K$15</c:f>
              <c:numCache>
                <c:formatCode>General</c:formatCode>
                <c:ptCount val="4"/>
                <c:pt idx="0">
                  <c:v>71</c:v>
                </c:pt>
                <c:pt idx="1">
                  <c:v>24</c:v>
                </c:pt>
                <c:pt idx="2">
                  <c:v>7</c:v>
                </c:pt>
                <c:pt idx="3">
                  <c:v>14</c:v>
                </c:pt>
              </c:numCache>
            </c:numRef>
          </c:val>
        </c:ser>
        <c:shape val="cylinder"/>
        <c:axId val="111965312"/>
        <c:axId val="111967232"/>
        <c:axId val="0"/>
      </c:bar3DChart>
      <c:catAx>
        <c:axId val="111965312"/>
        <c:scaling>
          <c:orientation val="minMax"/>
        </c:scaling>
        <c:axPos val="b"/>
        <c:title>
          <c:tx>
            <c:rich>
              <a:bodyPr rot="0" vert="horz"/>
              <a:lstStyle/>
              <a:p>
                <a:pPr>
                  <a:defRPr sz="2800">
                    <a:solidFill>
                      <a:schemeClr val="tx1"/>
                    </a:solidFill>
                  </a:defRPr>
                </a:pPr>
                <a:r>
                  <a:rPr lang="en-US" sz="2800">
                    <a:solidFill>
                      <a:schemeClr val="tx1"/>
                    </a:solidFill>
                  </a:rPr>
                  <a:t>Type Of Vehicle</a:t>
                </a:r>
              </a:p>
            </c:rich>
          </c:tx>
          <c:layout/>
        </c:title>
        <c:tickLblPos val="nextTo"/>
        <c:spPr>
          <a:solidFill>
            <a:srgbClr val="000000">
              <a:alpha val="25882"/>
            </a:srgbClr>
          </a:solidFill>
        </c:spPr>
        <c:txPr>
          <a:bodyPr/>
          <a:lstStyle/>
          <a:p>
            <a:pPr>
              <a:defRPr sz="2000" b="1">
                <a:solidFill>
                  <a:schemeClr val="tx1"/>
                </a:solidFill>
              </a:defRPr>
            </a:pPr>
            <a:endParaRPr lang="en-US"/>
          </a:p>
        </c:txPr>
        <c:crossAx val="111967232"/>
        <c:crosses val="autoZero"/>
        <c:auto val="1"/>
        <c:lblAlgn val="ctr"/>
        <c:lblOffset val="100"/>
      </c:catAx>
      <c:valAx>
        <c:axId val="111967232"/>
        <c:scaling>
          <c:orientation val="minMax"/>
        </c:scaling>
        <c:axPos val="l"/>
        <c:majorGridlines/>
        <c:title>
          <c:tx>
            <c:rich>
              <a:bodyPr/>
              <a:lstStyle/>
              <a:p>
                <a:pPr>
                  <a:defRPr sz="2800">
                    <a:solidFill>
                      <a:schemeClr val="tx1"/>
                    </a:solidFill>
                  </a:defRPr>
                </a:pPr>
                <a:r>
                  <a:rPr lang="en-US" sz="2800">
                    <a:solidFill>
                      <a:schemeClr val="tx1"/>
                    </a:solidFill>
                  </a:rPr>
                  <a:t>Number Of Vehicles</a:t>
                </a:r>
              </a:p>
            </c:rich>
          </c:tx>
          <c:layout/>
        </c:title>
        <c:numFmt formatCode="General" sourceLinked="1"/>
        <c:tickLblPos val="nextTo"/>
        <c:txPr>
          <a:bodyPr/>
          <a:lstStyle/>
          <a:p>
            <a:pPr>
              <a:defRPr sz="2000">
                <a:solidFill>
                  <a:schemeClr val="tx1"/>
                </a:solidFill>
              </a:defRPr>
            </a:pPr>
            <a:endParaRPr lang="en-US"/>
          </a:p>
        </c:txPr>
        <c:crossAx val="111965312"/>
        <c:crosses val="autoZero"/>
        <c:crossBetween val="between"/>
      </c:valAx>
    </c:plotArea>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3600">
                <a:solidFill>
                  <a:schemeClr val="tx1"/>
                </a:solidFill>
              </a:defRPr>
            </a:pPr>
            <a:r>
              <a:rPr lang="en-US" sz="3600">
                <a:solidFill>
                  <a:schemeClr val="tx1"/>
                </a:solidFill>
              </a:rPr>
              <a:t>Total Color of Vehicles</a:t>
            </a:r>
          </a:p>
        </c:rich>
      </c:tx>
      <c:layout/>
    </c:title>
    <c:view3D>
      <c:rotY val="200"/>
      <c:rAngAx val="1"/>
    </c:view3D>
    <c:plotArea>
      <c:layout>
        <c:manualLayout>
          <c:layoutTarget val="inner"/>
          <c:xMode val="edge"/>
          <c:yMode val="edge"/>
          <c:x val="0.33488057742782218"/>
          <c:y val="0.12111111111111118"/>
          <c:w val="0.64133814523184607"/>
          <c:h val="0.71517133275007361"/>
        </c:manualLayout>
      </c:layout>
      <c:bar3DChart>
        <c:barDir val="col"/>
        <c:grouping val="stacked"/>
        <c:ser>
          <c:idx val="0"/>
          <c:order val="0"/>
          <c:tx>
            <c:strRef>
              <c:f>Sheet1!$A$12</c:f>
              <c:strCache>
                <c:ptCount val="1"/>
                <c:pt idx="0">
                  <c:v>Cars</c:v>
                </c:pt>
              </c:strCache>
            </c:strRef>
          </c:tx>
          <c:spPr>
            <a:solidFill>
              <a:schemeClr val="tx1"/>
            </a:solidFill>
            <a:ln>
              <a:solidFill>
                <a:schemeClr val="bg1"/>
              </a:solidFill>
            </a:ln>
          </c:spPr>
          <c:cat>
            <c:strRef>
              <c:f>Sheet1!$B$11:$H$11</c:f>
              <c:strCache>
                <c:ptCount val="7"/>
                <c:pt idx="0">
                  <c:v>Red</c:v>
                </c:pt>
                <c:pt idx="1">
                  <c:v>Silver</c:v>
                </c:pt>
                <c:pt idx="2">
                  <c:v>Green</c:v>
                </c:pt>
                <c:pt idx="3">
                  <c:v>Blue</c:v>
                </c:pt>
                <c:pt idx="4">
                  <c:v>White</c:v>
                </c:pt>
                <c:pt idx="5">
                  <c:v>Black</c:v>
                </c:pt>
                <c:pt idx="6">
                  <c:v>Other</c:v>
                </c:pt>
              </c:strCache>
            </c:strRef>
          </c:cat>
          <c:val>
            <c:numRef>
              <c:f>Sheet1!$B$12:$H$12</c:f>
              <c:numCache>
                <c:formatCode>General</c:formatCode>
                <c:ptCount val="7"/>
                <c:pt idx="0">
                  <c:v>9</c:v>
                </c:pt>
                <c:pt idx="1">
                  <c:v>23</c:v>
                </c:pt>
                <c:pt idx="2">
                  <c:v>8</c:v>
                </c:pt>
                <c:pt idx="3">
                  <c:v>5</c:v>
                </c:pt>
                <c:pt idx="4">
                  <c:v>11</c:v>
                </c:pt>
                <c:pt idx="5">
                  <c:v>9</c:v>
                </c:pt>
                <c:pt idx="6">
                  <c:v>6</c:v>
                </c:pt>
              </c:numCache>
            </c:numRef>
          </c:val>
        </c:ser>
        <c:ser>
          <c:idx val="1"/>
          <c:order val="1"/>
          <c:tx>
            <c:strRef>
              <c:f>Sheet1!$A$13</c:f>
              <c:strCache>
                <c:ptCount val="1"/>
                <c:pt idx="0">
                  <c:v>SUVs</c:v>
                </c:pt>
              </c:strCache>
            </c:strRef>
          </c:tx>
          <c:spPr>
            <a:solidFill>
              <a:srgbClr val="C00000"/>
            </a:solidFill>
            <a:ln>
              <a:solidFill>
                <a:schemeClr val="tx1"/>
              </a:solidFill>
            </a:ln>
          </c:spPr>
          <c:cat>
            <c:strRef>
              <c:f>Sheet1!$B$11:$H$11</c:f>
              <c:strCache>
                <c:ptCount val="7"/>
                <c:pt idx="0">
                  <c:v>Red</c:v>
                </c:pt>
                <c:pt idx="1">
                  <c:v>Silver</c:v>
                </c:pt>
                <c:pt idx="2">
                  <c:v>Green</c:v>
                </c:pt>
                <c:pt idx="3">
                  <c:v>Blue</c:v>
                </c:pt>
                <c:pt idx="4">
                  <c:v>White</c:v>
                </c:pt>
                <c:pt idx="5">
                  <c:v>Black</c:v>
                </c:pt>
                <c:pt idx="6">
                  <c:v>Other</c:v>
                </c:pt>
              </c:strCache>
            </c:strRef>
          </c:cat>
          <c:val>
            <c:numRef>
              <c:f>Sheet1!$B$13:$H$13</c:f>
              <c:numCache>
                <c:formatCode>General</c:formatCode>
                <c:ptCount val="7"/>
                <c:pt idx="0">
                  <c:v>2</c:v>
                </c:pt>
                <c:pt idx="1">
                  <c:v>6</c:v>
                </c:pt>
                <c:pt idx="2">
                  <c:v>3</c:v>
                </c:pt>
                <c:pt idx="3">
                  <c:v>4</c:v>
                </c:pt>
                <c:pt idx="4">
                  <c:v>5</c:v>
                </c:pt>
                <c:pt idx="5">
                  <c:v>3</c:v>
                </c:pt>
                <c:pt idx="6">
                  <c:v>1</c:v>
                </c:pt>
              </c:numCache>
            </c:numRef>
          </c:val>
        </c:ser>
        <c:ser>
          <c:idx val="2"/>
          <c:order val="2"/>
          <c:tx>
            <c:strRef>
              <c:f>Sheet1!$A$14</c:f>
              <c:strCache>
                <c:ptCount val="1"/>
                <c:pt idx="0">
                  <c:v>Trucks</c:v>
                </c:pt>
              </c:strCache>
            </c:strRef>
          </c:tx>
          <c:spPr>
            <a:solidFill>
              <a:srgbClr val="FF7C80"/>
            </a:solidFill>
            <a:ln>
              <a:solidFill>
                <a:sysClr val="windowText" lastClr="000000"/>
              </a:solidFill>
            </a:ln>
          </c:spPr>
          <c:cat>
            <c:strRef>
              <c:f>Sheet1!$B$11:$H$11</c:f>
              <c:strCache>
                <c:ptCount val="7"/>
                <c:pt idx="0">
                  <c:v>Red</c:v>
                </c:pt>
                <c:pt idx="1">
                  <c:v>Silver</c:v>
                </c:pt>
                <c:pt idx="2">
                  <c:v>Green</c:v>
                </c:pt>
                <c:pt idx="3">
                  <c:v>Blue</c:v>
                </c:pt>
                <c:pt idx="4">
                  <c:v>White</c:v>
                </c:pt>
                <c:pt idx="5">
                  <c:v>Black</c:v>
                </c:pt>
                <c:pt idx="6">
                  <c:v>Other</c:v>
                </c:pt>
              </c:strCache>
            </c:strRef>
          </c:cat>
          <c:val>
            <c:numRef>
              <c:f>Sheet1!$B$14:$H$14</c:f>
              <c:numCache>
                <c:formatCode>General</c:formatCode>
                <c:ptCount val="7"/>
                <c:pt idx="0">
                  <c:v>0</c:v>
                </c:pt>
                <c:pt idx="1">
                  <c:v>1</c:v>
                </c:pt>
                <c:pt idx="2">
                  <c:v>0</c:v>
                </c:pt>
                <c:pt idx="3">
                  <c:v>1</c:v>
                </c:pt>
                <c:pt idx="4">
                  <c:v>1</c:v>
                </c:pt>
                <c:pt idx="5">
                  <c:v>3</c:v>
                </c:pt>
                <c:pt idx="6">
                  <c:v>1</c:v>
                </c:pt>
              </c:numCache>
            </c:numRef>
          </c:val>
        </c:ser>
        <c:ser>
          <c:idx val="3"/>
          <c:order val="3"/>
          <c:tx>
            <c:strRef>
              <c:f>Sheet1!$A$15</c:f>
              <c:strCache>
                <c:ptCount val="1"/>
                <c:pt idx="0">
                  <c:v>Other</c:v>
                </c:pt>
              </c:strCache>
            </c:strRef>
          </c:tx>
          <c:spPr>
            <a:solidFill>
              <a:schemeClr val="bg1"/>
            </a:solidFill>
            <a:ln>
              <a:solidFill>
                <a:schemeClr val="tx1"/>
              </a:solidFill>
            </a:ln>
          </c:spPr>
          <c:cat>
            <c:strRef>
              <c:f>Sheet1!$B$11:$H$11</c:f>
              <c:strCache>
                <c:ptCount val="7"/>
                <c:pt idx="0">
                  <c:v>Red</c:v>
                </c:pt>
                <c:pt idx="1">
                  <c:v>Silver</c:v>
                </c:pt>
                <c:pt idx="2">
                  <c:v>Green</c:v>
                </c:pt>
                <c:pt idx="3">
                  <c:v>Blue</c:v>
                </c:pt>
                <c:pt idx="4">
                  <c:v>White</c:v>
                </c:pt>
                <c:pt idx="5">
                  <c:v>Black</c:v>
                </c:pt>
                <c:pt idx="6">
                  <c:v>Other</c:v>
                </c:pt>
              </c:strCache>
            </c:strRef>
          </c:cat>
          <c:val>
            <c:numRef>
              <c:f>Sheet1!$B$15:$H$15</c:f>
              <c:numCache>
                <c:formatCode>General</c:formatCode>
                <c:ptCount val="7"/>
                <c:pt idx="0">
                  <c:v>4</c:v>
                </c:pt>
                <c:pt idx="1">
                  <c:v>2</c:v>
                </c:pt>
                <c:pt idx="2">
                  <c:v>1</c:v>
                </c:pt>
                <c:pt idx="3">
                  <c:v>3</c:v>
                </c:pt>
                <c:pt idx="4">
                  <c:v>2</c:v>
                </c:pt>
                <c:pt idx="5">
                  <c:v>0</c:v>
                </c:pt>
                <c:pt idx="6">
                  <c:v>2</c:v>
                </c:pt>
              </c:numCache>
            </c:numRef>
          </c:val>
        </c:ser>
        <c:shape val="cylinder"/>
        <c:axId val="111994752"/>
        <c:axId val="101978112"/>
        <c:axId val="0"/>
      </c:bar3DChart>
      <c:catAx>
        <c:axId val="111994752"/>
        <c:scaling>
          <c:orientation val="minMax"/>
        </c:scaling>
        <c:axPos val="b"/>
        <c:title>
          <c:tx>
            <c:rich>
              <a:bodyPr rot="0" vert="horz"/>
              <a:lstStyle/>
              <a:p>
                <a:pPr>
                  <a:defRPr sz="2800">
                    <a:solidFill>
                      <a:schemeClr val="bg1"/>
                    </a:solidFill>
                  </a:defRPr>
                </a:pPr>
                <a:r>
                  <a:rPr lang="en-US" sz="2800" dirty="0">
                    <a:solidFill>
                      <a:schemeClr val="tx1"/>
                    </a:solidFill>
                  </a:rPr>
                  <a:t>Color</a:t>
                </a:r>
                <a:r>
                  <a:rPr lang="en-US" sz="2800" dirty="0">
                    <a:solidFill>
                      <a:schemeClr val="bg1"/>
                    </a:solidFill>
                  </a:rPr>
                  <a:t> </a:t>
                </a:r>
                <a:r>
                  <a:rPr lang="en-US" sz="2800" dirty="0">
                    <a:solidFill>
                      <a:schemeClr val="tx1"/>
                    </a:solidFill>
                  </a:rPr>
                  <a:t>Vehicle</a:t>
                </a:r>
              </a:p>
            </c:rich>
          </c:tx>
          <c:layout>
            <c:manualLayout>
              <c:xMode val="edge"/>
              <c:yMode val="edge"/>
              <c:x val="0.56750196850393697"/>
              <c:y val="0.93425007290755324"/>
            </c:manualLayout>
          </c:layout>
          <c:spPr>
            <a:solidFill>
              <a:srgbClr val="000000">
                <a:alpha val="45882"/>
              </a:srgbClr>
            </a:solidFill>
          </c:spPr>
        </c:title>
        <c:tickLblPos val="nextTo"/>
        <c:spPr>
          <a:solidFill>
            <a:srgbClr val="000000">
              <a:alpha val="36078"/>
            </a:srgbClr>
          </a:solidFill>
        </c:spPr>
        <c:txPr>
          <a:bodyPr/>
          <a:lstStyle/>
          <a:p>
            <a:pPr>
              <a:defRPr sz="2000">
                <a:solidFill>
                  <a:schemeClr val="tx1"/>
                </a:solidFill>
              </a:defRPr>
            </a:pPr>
            <a:endParaRPr lang="en-US"/>
          </a:p>
        </c:txPr>
        <c:crossAx val="101978112"/>
        <c:crosses val="autoZero"/>
        <c:auto val="1"/>
        <c:lblAlgn val="ctr"/>
        <c:lblOffset val="100"/>
      </c:catAx>
      <c:valAx>
        <c:axId val="101978112"/>
        <c:scaling>
          <c:orientation val="minMax"/>
        </c:scaling>
        <c:axPos val="l"/>
        <c:majorGridlines/>
        <c:title>
          <c:tx>
            <c:rich>
              <a:bodyPr/>
              <a:lstStyle/>
              <a:p>
                <a:pPr>
                  <a:defRPr sz="2800">
                    <a:solidFill>
                      <a:schemeClr val="tx1"/>
                    </a:solidFill>
                  </a:defRPr>
                </a:pPr>
                <a:r>
                  <a:rPr lang="en-US" sz="2800">
                    <a:solidFill>
                      <a:schemeClr val="tx1"/>
                    </a:solidFill>
                  </a:rPr>
                  <a:t>Number Of Vehicles</a:t>
                </a:r>
              </a:p>
            </c:rich>
          </c:tx>
          <c:layout/>
          <c:spPr>
            <a:solidFill>
              <a:srgbClr val="000000">
                <a:alpha val="54902"/>
              </a:srgbClr>
            </a:solidFill>
            <a:ln>
              <a:noFill/>
            </a:ln>
          </c:spPr>
        </c:title>
        <c:numFmt formatCode="General" sourceLinked="1"/>
        <c:tickLblPos val="nextTo"/>
        <c:spPr>
          <a:solidFill>
            <a:srgbClr val="000000">
              <a:alpha val="25882"/>
            </a:srgbClr>
          </a:solidFill>
        </c:spPr>
        <c:txPr>
          <a:bodyPr/>
          <a:lstStyle/>
          <a:p>
            <a:pPr>
              <a:defRPr sz="2000">
                <a:solidFill>
                  <a:schemeClr val="tx1"/>
                </a:solidFill>
              </a:defRPr>
            </a:pPr>
            <a:endParaRPr lang="en-US"/>
          </a:p>
        </c:txPr>
        <c:crossAx val="111994752"/>
        <c:crosses val="autoZero"/>
        <c:crossBetween val="between"/>
      </c:valAx>
    </c:plotArea>
    <c:legend>
      <c:legendPos val="r"/>
      <c:layout>
        <c:manualLayout>
          <c:xMode val="edge"/>
          <c:yMode val="edge"/>
          <c:x val="2.3611111111111131E-2"/>
          <c:y val="0.19862175561388143"/>
          <c:w val="0.1698409886264218"/>
          <c:h val="0.29960746573345015"/>
        </c:manualLayout>
      </c:layout>
      <c:spPr>
        <a:ln>
          <a:noFill/>
        </a:ln>
      </c:spPr>
      <c:txPr>
        <a:bodyPr/>
        <a:lstStyle/>
        <a:p>
          <a:pPr>
            <a:defRPr sz="2800">
              <a:solidFill>
                <a:schemeClr val="tx1"/>
              </a:solidFill>
            </a:defRPr>
          </a:pPr>
          <a:endParaRPr lang="en-US"/>
        </a:p>
      </c:txPr>
    </c:legend>
    <c:plotVisOnly val="1"/>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autoTitleDeleted val="1"/>
    <c:view3D>
      <c:rotY val="200"/>
      <c:rAngAx val="1"/>
    </c:view3D>
    <c:plotArea>
      <c:layout>
        <c:manualLayout>
          <c:layoutTarget val="inner"/>
          <c:xMode val="edge"/>
          <c:yMode val="edge"/>
          <c:x val="0.33488057742782251"/>
          <c:y val="0.12111111111111121"/>
          <c:w val="0.64133814523184607"/>
          <c:h val="0.71517133275007383"/>
        </c:manualLayout>
      </c:layout>
      <c:bar3DChart>
        <c:barDir val="col"/>
        <c:grouping val="stacked"/>
        <c:ser>
          <c:idx val="0"/>
          <c:order val="0"/>
          <c:tx>
            <c:strRef>
              <c:f>Sheet1!$A$12</c:f>
              <c:strCache>
                <c:ptCount val="1"/>
                <c:pt idx="0">
                  <c:v>Cars</c:v>
                </c:pt>
              </c:strCache>
            </c:strRef>
          </c:tx>
          <c:spPr>
            <a:solidFill>
              <a:schemeClr val="tx1"/>
            </a:solidFill>
            <a:ln>
              <a:solidFill>
                <a:schemeClr val="bg1"/>
              </a:solidFill>
            </a:ln>
          </c:spPr>
          <c:cat>
            <c:strRef>
              <c:f>Sheet1!$B$11:$H$11</c:f>
              <c:strCache>
                <c:ptCount val="7"/>
                <c:pt idx="0">
                  <c:v>Red</c:v>
                </c:pt>
                <c:pt idx="1">
                  <c:v>Silver</c:v>
                </c:pt>
                <c:pt idx="2">
                  <c:v>Green</c:v>
                </c:pt>
                <c:pt idx="3">
                  <c:v>Blue</c:v>
                </c:pt>
                <c:pt idx="4">
                  <c:v>White</c:v>
                </c:pt>
                <c:pt idx="5">
                  <c:v>Black</c:v>
                </c:pt>
                <c:pt idx="6">
                  <c:v>Other</c:v>
                </c:pt>
              </c:strCache>
            </c:strRef>
          </c:cat>
          <c:val>
            <c:numRef>
              <c:f>Sheet1!$B$12:$H$12</c:f>
              <c:numCache>
                <c:formatCode>General</c:formatCode>
                <c:ptCount val="7"/>
                <c:pt idx="0">
                  <c:v>9</c:v>
                </c:pt>
                <c:pt idx="1">
                  <c:v>23</c:v>
                </c:pt>
                <c:pt idx="2">
                  <c:v>8</c:v>
                </c:pt>
                <c:pt idx="3">
                  <c:v>5</c:v>
                </c:pt>
                <c:pt idx="4">
                  <c:v>11</c:v>
                </c:pt>
                <c:pt idx="5">
                  <c:v>9</c:v>
                </c:pt>
                <c:pt idx="6">
                  <c:v>6</c:v>
                </c:pt>
              </c:numCache>
            </c:numRef>
          </c:val>
        </c:ser>
        <c:ser>
          <c:idx val="1"/>
          <c:order val="1"/>
          <c:tx>
            <c:strRef>
              <c:f>Sheet1!$A$13</c:f>
              <c:strCache>
                <c:ptCount val="1"/>
                <c:pt idx="0">
                  <c:v>SUVs</c:v>
                </c:pt>
              </c:strCache>
            </c:strRef>
          </c:tx>
          <c:spPr>
            <a:solidFill>
              <a:srgbClr val="C00000"/>
            </a:solidFill>
            <a:ln>
              <a:solidFill>
                <a:schemeClr val="tx1"/>
              </a:solidFill>
            </a:ln>
          </c:spPr>
          <c:cat>
            <c:strRef>
              <c:f>Sheet1!$B$11:$H$11</c:f>
              <c:strCache>
                <c:ptCount val="7"/>
                <c:pt idx="0">
                  <c:v>Red</c:v>
                </c:pt>
                <c:pt idx="1">
                  <c:v>Silver</c:v>
                </c:pt>
                <c:pt idx="2">
                  <c:v>Green</c:v>
                </c:pt>
                <c:pt idx="3">
                  <c:v>Blue</c:v>
                </c:pt>
                <c:pt idx="4">
                  <c:v>White</c:v>
                </c:pt>
                <c:pt idx="5">
                  <c:v>Black</c:v>
                </c:pt>
                <c:pt idx="6">
                  <c:v>Other</c:v>
                </c:pt>
              </c:strCache>
            </c:strRef>
          </c:cat>
          <c:val>
            <c:numRef>
              <c:f>Sheet1!$B$13:$H$13</c:f>
              <c:numCache>
                <c:formatCode>General</c:formatCode>
                <c:ptCount val="7"/>
                <c:pt idx="0">
                  <c:v>2</c:v>
                </c:pt>
                <c:pt idx="1">
                  <c:v>6</c:v>
                </c:pt>
                <c:pt idx="2">
                  <c:v>3</c:v>
                </c:pt>
                <c:pt idx="3">
                  <c:v>4</c:v>
                </c:pt>
                <c:pt idx="4">
                  <c:v>5</c:v>
                </c:pt>
                <c:pt idx="5">
                  <c:v>3</c:v>
                </c:pt>
                <c:pt idx="6">
                  <c:v>1</c:v>
                </c:pt>
              </c:numCache>
            </c:numRef>
          </c:val>
        </c:ser>
        <c:ser>
          <c:idx val="2"/>
          <c:order val="2"/>
          <c:tx>
            <c:strRef>
              <c:f>Sheet1!$A$14</c:f>
              <c:strCache>
                <c:ptCount val="1"/>
                <c:pt idx="0">
                  <c:v>Trucks</c:v>
                </c:pt>
              </c:strCache>
            </c:strRef>
          </c:tx>
          <c:spPr>
            <a:solidFill>
              <a:srgbClr val="FF7C80"/>
            </a:solidFill>
            <a:ln>
              <a:solidFill>
                <a:sysClr val="windowText" lastClr="000000"/>
              </a:solidFill>
            </a:ln>
          </c:spPr>
          <c:cat>
            <c:strRef>
              <c:f>Sheet1!$B$11:$H$11</c:f>
              <c:strCache>
                <c:ptCount val="7"/>
                <c:pt idx="0">
                  <c:v>Red</c:v>
                </c:pt>
                <c:pt idx="1">
                  <c:v>Silver</c:v>
                </c:pt>
                <c:pt idx="2">
                  <c:v>Green</c:v>
                </c:pt>
                <c:pt idx="3">
                  <c:v>Blue</c:v>
                </c:pt>
                <c:pt idx="4">
                  <c:v>White</c:v>
                </c:pt>
                <c:pt idx="5">
                  <c:v>Black</c:v>
                </c:pt>
                <c:pt idx="6">
                  <c:v>Other</c:v>
                </c:pt>
              </c:strCache>
            </c:strRef>
          </c:cat>
          <c:val>
            <c:numRef>
              <c:f>Sheet1!$B$14:$H$14</c:f>
              <c:numCache>
                <c:formatCode>General</c:formatCode>
                <c:ptCount val="7"/>
                <c:pt idx="0">
                  <c:v>0</c:v>
                </c:pt>
                <c:pt idx="1">
                  <c:v>1</c:v>
                </c:pt>
                <c:pt idx="2">
                  <c:v>0</c:v>
                </c:pt>
                <c:pt idx="3">
                  <c:v>1</c:v>
                </c:pt>
                <c:pt idx="4">
                  <c:v>1</c:v>
                </c:pt>
                <c:pt idx="5">
                  <c:v>3</c:v>
                </c:pt>
                <c:pt idx="6">
                  <c:v>1</c:v>
                </c:pt>
              </c:numCache>
            </c:numRef>
          </c:val>
        </c:ser>
        <c:ser>
          <c:idx val="3"/>
          <c:order val="3"/>
          <c:tx>
            <c:strRef>
              <c:f>Sheet1!$A$15</c:f>
              <c:strCache>
                <c:ptCount val="1"/>
                <c:pt idx="0">
                  <c:v>Other</c:v>
                </c:pt>
              </c:strCache>
            </c:strRef>
          </c:tx>
          <c:spPr>
            <a:solidFill>
              <a:schemeClr val="bg1"/>
            </a:solidFill>
            <a:ln>
              <a:solidFill>
                <a:schemeClr val="tx1"/>
              </a:solidFill>
            </a:ln>
          </c:spPr>
          <c:cat>
            <c:strRef>
              <c:f>Sheet1!$B$11:$H$11</c:f>
              <c:strCache>
                <c:ptCount val="7"/>
                <c:pt idx="0">
                  <c:v>Red</c:v>
                </c:pt>
                <c:pt idx="1">
                  <c:v>Silver</c:v>
                </c:pt>
                <c:pt idx="2">
                  <c:v>Green</c:v>
                </c:pt>
                <c:pt idx="3">
                  <c:v>Blue</c:v>
                </c:pt>
                <c:pt idx="4">
                  <c:v>White</c:v>
                </c:pt>
                <c:pt idx="5">
                  <c:v>Black</c:v>
                </c:pt>
                <c:pt idx="6">
                  <c:v>Other</c:v>
                </c:pt>
              </c:strCache>
            </c:strRef>
          </c:cat>
          <c:val>
            <c:numRef>
              <c:f>Sheet1!$B$15:$H$15</c:f>
              <c:numCache>
                <c:formatCode>General</c:formatCode>
                <c:ptCount val="7"/>
                <c:pt idx="0">
                  <c:v>4</c:v>
                </c:pt>
                <c:pt idx="1">
                  <c:v>2</c:v>
                </c:pt>
                <c:pt idx="2">
                  <c:v>1</c:v>
                </c:pt>
                <c:pt idx="3">
                  <c:v>3</c:v>
                </c:pt>
                <c:pt idx="4">
                  <c:v>2</c:v>
                </c:pt>
                <c:pt idx="5">
                  <c:v>0</c:v>
                </c:pt>
                <c:pt idx="6">
                  <c:v>2</c:v>
                </c:pt>
              </c:numCache>
            </c:numRef>
          </c:val>
        </c:ser>
        <c:shape val="cylinder"/>
        <c:axId val="102005760"/>
        <c:axId val="102012032"/>
        <c:axId val="0"/>
      </c:bar3DChart>
      <c:catAx>
        <c:axId val="102005760"/>
        <c:scaling>
          <c:orientation val="minMax"/>
        </c:scaling>
        <c:axPos val="b"/>
        <c:title>
          <c:tx>
            <c:rich>
              <a:bodyPr rot="0" vert="horz"/>
              <a:lstStyle/>
              <a:p>
                <a:pPr>
                  <a:defRPr sz="1800">
                    <a:solidFill>
                      <a:schemeClr val="bg1"/>
                    </a:solidFill>
                  </a:defRPr>
                </a:pPr>
                <a:r>
                  <a:rPr lang="en-US" sz="1800" dirty="0">
                    <a:solidFill>
                      <a:schemeClr val="tx1"/>
                    </a:solidFill>
                  </a:rPr>
                  <a:t>Color</a:t>
                </a:r>
                <a:r>
                  <a:rPr lang="en-US" sz="1800" dirty="0">
                    <a:solidFill>
                      <a:schemeClr val="bg1"/>
                    </a:solidFill>
                  </a:rPr>
                  <a:t> </a:t>
                </a:r>
                <a:r>
                  <a:rPr lang="en-US" sz="1800" dirty="0">
                    <a:solidFill>
                      <a:schemeClr val="tx1"/>
                    </a:solidFill>
                  </a:rPr>
                  <a:t>Vehicle</a:t>
                </a:r>
              </a:p>
            </c:rich>
          </c:tx>
          <c:layout>
            <c:manualLayout>
              <c:xMode val="edge"/>
              <c:yMode val="edge"/>
              <c:x val="0.56750196850393697"/>
              <c:y val="0.93425007290755324"/>
            </c:manualLayout>
          </c:layout>
          <c:spPr>
            <a:solidFill>
              <a:srgbClr val="000000">
                <a:alpha val="45882"/>
              </a:srgbClr>
            </a:solidFill>
          </c:spPr>
        </c:title>
        <c:tickLblPos val="nextTo"/>
        <c:spPr>
          <a:solidFill>
            <a:srgbClr val="000000">
              <a:alpha val="36078"/>
            </a:srgbClr>
          </a:solidFill>
        </c:spPr>
        <c:txPr>
          <a:bodyPr/>
          <a:lstStyle/>
          <a:p>
            <a:pPr>
              <a:defRPr sz="1400">
                <a:solidFill>
                  <a:schemeClr val="tx1"/>
                </a:solidFill>
              </a:defRPr>
            </a:pPr>
            <a:endParaRPr lang="en-US"/>
          </a:p>
        </c:txPr>
        <c:crossAx val="102012032"/>
        <c:crosses val="autoZero"/>
        <c:auto val="1"/>
        <c:lblAlgn val="ctr"/>
        <c:lblOffset val="100"/>
      </c:catAx>
      <c:valAx>
        <c:axId val="102012032"/>
        <c:scaling>
          <c:orientation val="minMax"/>
        </c:scaling>
        <c:axPos val="l"/>
        <c:majorGridlines/>
        <c:title>
          <c:tx>
            <c:rich>
              <a:bodyPr/>
              <a:lstStyle/>
              <a:p>
                <a:pPr>
                  <a:defRPr sz="1800">
                    <a:solidFill>
                      <a:schemeClr val="tx1"/>
                    </a:solidFill>
                  </a:defRPr>
                </a:pPr>
                <a:r>
                  <a:rPr lang="en-US" sz="1800">
                    <a:solidFill>
                      <a:schemeClr val="tx1"/>
                    </a:solidFill>
                  </a:rPr>
                  <a:t>Number Of Vehicles</a:t>
                </a:r>
              </a:p>
            </c:rich>
          </c:tx>
          <c:layout/>
          <c:spPr>
            <a:solidFill>
              <a:srgbClr val="000000">
                <a:alpha val="54902"/>
              </a:srgbClr>
            </a:solidFill>
            <a:ln>
              <a:noFill/>
            </a:ln>
          </c:spPr>
        </c:title>
        <c:numFmt formatCode="General" sourceLinked="1"/>
        <c:tickLblPos val="nextTo"/>
        <c:spPr>
          <a:solidFill>
            <a:srgbClr val="000000">
              <a:alpha val="25882"/>
            </a:srgbClr>
          </a:solidFill>
        </c:spPr>
        <c:txPr>
          <a:bodyPr/>
          <a:lstStyle/>
          <a:p>
            <a:pPr>
              <a:defRPr sz="1600">
                <a:solidFill>
                  <a:schemeClr val="tx1"/>
                </a:solidFill>
              </a:defRPr>
            </a:pPr>
            <a:endParaRPr lang="en-US"/>
          </a:p>
        </c:txPr>
        <c:crossAx val="102005760"/>
        <c:crosses val="autoZero"/>
        <c:crossBetween val="between"/>
      </c:valAx>
    </c:plotArea>
    <c:legend>
      <c:legendPos val="r"/>
      <c:layout>
        <c:manualLayout>
          <c:xMode val="edge"/>
          <c:yMode val="edge"/>
          <c:x val="0.73617159268134991"/>
          <c:y val="9.8165066695430292E-2"/>
          <c:w val="0.16984098862642191"/>
          <c:h val="0.29960746573345037"/>
        </c:manualLayout>
      </c:layout>
      <c:spPr>
        <a:ln>
          <a:noFill/>
        </a:ln>
      </c:spPr>
      <c:txPr>
        <a:bodyPr/>
        <a:lstStyle/>
        <a:p>
          <a:pPr>
            <a:defRPr sz="1600">
              <a:solidFill>
                <a:schemeClr val="tx1"/>
              </a:solidFill>
            </a:defRPr>
          </a:pPr>
          <a:endParaRPr lang="en-US"/>
        </a:p>
      </c:txPr>
    </c:legend>
    <c:plotVisOnly val="1"/>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3600">
                <a:solidFill>
                  <a:schemeClr val="tx1"/>
                </a:solidFill>
                <a:latin typeface="Abadi MT Condensed Extra Bold" pitchFamily="34" charset="0"/>
              </a:defRPr>
            </a:pPr>
            <a:r>
              <a:rPr lang="en-US" sz="3600">
                <a:solidFill>
                  <a:schemeClr val="tx1"/>
                </a:solidFill>
                <a:latin typeface="Abadi MT Condensed Extra Bold" pitchFamily="34" charset="0"/>
              </a:rPr>
              <a:t>Total Color of Vehicles</a:t>
            </a:r>
          </a:p>
        </c:rich>
      </c:tx>
      <c:layout>
        <c:manualLayout>
          <c:xMode val="edge"/>
          <c:yMode val="edge"/>
          <c:x val="0.38237150043744556"/>
          <c:y val="2.2222222222222233E-2"/>
        </c:manualLayout>
      </c:layout>
    </c:title>
    <c:view3D>
      <c:rotY val="200"/>
      <c:rAngAx val="1"/>
    </c:view3D>
    <c:plotArea>
      <c:layout>
        <c:manualLayout>
          <c:layoutTarget val="inner"/>
          <c:xMode val="edge"/>
          <c:yMode val="edge"/>
          <c:x val="0.33488057742782251"/>
          <c:y val="0.12111111111111121"/>
          <c:w val="0.64133814523184607"/>
          <c:h val="0.71517133275007383"/>
        </c:manualLayout>
      </c:layout>
      <c:bar3DChart>
        <c:barDir val="col"/>
        <c:grouping val="percentStacked"/>
        <c:ser>
          <c:idx val="0"/>
          <c:order val="0"/>
          <c:tx>
            <c:strRef>
              <c:f>Sheet1!$A$12</c:f>
              <c:strCache>
                <c:ptCount val="1"/>
                <c:pt idx="0">
                  <c:v>Cars</c:v>
                </c:pt>
              </c:strCache>
            </c:strRef>
          </c:tx>
          <c:spPr>
            <a:solidFill>
              <a:srgbClr val="FFFF00"/>
            </a:solidFill>
            <a:ln>
              <a:solidFill>
                <a:schemeClr val="bg1"/>
              </a:solidFill>
            </a:ln>
          </c:spPr>
          <c:cat>
            <c:strRef>
              <c:f>Sheet1!$B$11:$H$11</c:f>
              <c:strCache>
                <c:ptCount val="7"/>
                <c:pt idx="0">
                  <c:v>Red</c:v>
                </c:pt>
                <c:pt idx="1">
                  <c:v>Silver</c:v>
                </c:pt>
                <c:pt idx="2">
                  <c:v>Green</c:v>
                </c:pt>
                <c:pt idx="3">
                  <c:v>Blue</c:v>
                </c:pt>
                <c:pt idx="4">
                  <c:v>White</c:v>
                </c:pt>
                <c:pt idx="5">
                  <c:v>Black</c:v>
                </c:pt>
                <c:pt idx="6">
                  <c:v>Other</c:v>
                </c:pt>
              </c:strCache>
            </c:strRef>
          </c:cat>
          <c:val>
            <c:numRef>
              <c:f>Sheet1!$B$12:$H$12</c:f>
              <c:numCache>
                <c:formatCode>General</c:formatCode>
                <c:ptCount val="7"/>
                <c:pt idx="0">
                  <c:v>9</c:v>
                </c:pt>
                <c:pt idx="1">
                  <c:v>23</c:v>
                </c:pt>
                <c:pt idx="2">
                  <c:v>8</c:v>
                </c:pt>
                <c:pt idx="3">
                  <c:v>5</c:v>
                </c:pt>
                <c:pt idx="4">
                  <c:v>11</c:v>
                </c:pt>
                <c:pt idx="5">
                  <c:v>9</c:v>
                </c:pt>
                <c:pt idx="6">
                  <c:v>6</c:v>
                </c:pt>
              </c:numCache>
            </c:numRef>
          </c:val>
        </c:ser>
        <c:ser>
          <c:idx val="1"/>
          <c:order val="1"/>
          <c:tx>
            <c:strRef>
              <c:f>Sheet1!$A$13</c:f>
              <c:strCache>
                <c:ptCount val="1"/>
                <c:pt idx="0">
                  <c:v>SUVs</c:v>
                </c:pt>
              </c:strCache>
            </c:strRef>
          </c:tx>
          <c:spPr>
            <a:solidFill>
              <a:srgbClr val="FF9933"/>
            </a:solidFill>
            <a:ln>
              <a:solidFill>
                <a:schemeClr val="bg1"/>
              </a:solidFill>
            </a:ln>
          </c:spPr>
          <c:cat>
            <c:strRef>
              <c:f>Sheet1!$B$11:$H$11</c:f>
              <c:strCache>
                <c:ptCount val="7"/>
                <c:pt idx="0">
                  <c:v>Red</c:v>
                </c:pt>
                <c:pt idx="1">
                  <c:v>Silver</c:v>
                </c:pt>
                <c:pt idx="2">
                  <c:v>Green</c:v>
                </c:pt>
                <c:pt idx="3">
                  <c:v>Blue</c:v>
                </c:pt>
                <c:pt idx="4">
                  <c:v>White</c:v>
                </c:pt>
                <c:pt idx="5">
                  <c:v>Black</c:v>
                </c:pt>
                <c:pt idx="6">
                  <c:v>Other</c:v>
                </c:pt>
              </c:strCache>
            </c:strRef>
          </c:cat>
          <c:val>
            <c:numRef>
              <c:f>Sheet1!$B$13:$H$13</c:f>
              <c:numCache>
                <c:formatCode>General</c:formatCode>
                <c:ptCount val="7"/>
                <c:pt idx="0">
                  <c:v>2</c:v>
                </c:pt>
                <c:pt idx="1">
                  <c:v>6</c:v>
                </c:pt>
                <c:pt idx="2">
                  <c:v>3</c:v>
                </c:pt>
                <c:pt idx="3">
                  <c:v>4</c:v>
                </c:pt>
                <c:pt idx="4">
                  <c:v>5</c:v>
                </c:pt>
                <c:pt idx="5">
                  <c:v>3</c:v>
                </c:pt>
                <c:pt idx="6">
                  <c:v>1</c:v>
                </c:pt>
              </c:numCache>
            </c:numRef>
          </c:val>
        </c:ser>
        <c:ser>
          <c:idx val="2"/>
          <c:order val="2"/>
          <c:tx>
            <c:strRef>
              <c:f>Sheet1!$A$14</c:f>
              <c:strCache>
                <c:ptCount val="1"/>
                <c:pt idx="0">
                  <c:v>Trucks</c:v>
                </c:pt>
              </c:strCache>
            </c:strRef>
          </c:tx>
          <c:spPr>
            <a:solidFill>
              <a:srgbClr val="CC6600"/>
            </a:solidFill>
            <a:ln>
              <a:solidFill>
                <a:sysClr val="windowText" lastClr="000000"/>
              </a:solidFill>
            </a:ln>
          </c:spPr>
          <c:cat>
            <c:strRef>
              <c:f>Sheet1!$B$11:$H$11</c:f>
              <c:strCache>
                <c:ptCount val="7"/>
                <c:pt idx="0">
                  <c:v>Red</c:v>
                </c:pt>
                <c:pt idx="1">
                  <c:v>Silver</c:v>
                </c:pt>
                <c:pt idx="2">
                  <c:v>Green</c:v>
                </c:pt>
                <c:pt idx="3">
                  <c:v>Blue</c:v>
                </c:pt>
                <c:pt idx="4">
                  <c:v>White</c:v>
                </c:pt>
                <c:pt idx="5">
                  <c:v>Black</c:v>
                </c:pt>
                <c:pt idx="6">
                  <c:v>Other</c:v>
                </c:pt>
              </c:strCache>
            </c:strRef>
          </c:cat>
          <c:val>
            <c:numRef>
              <c:f>Sheet1!$B$14:$H$14</c:f>
              <c:numCache>
                <c:formatCode>General</c:formatCode>
                <c:ptCount val="7"/>
                <c:pt idx="0">
                  <c:v>0</c:v>
                </c:pt>
                <c:pt idx="1">
                  <c:v>1</c:v>
                </c:pt>
                <c:pt idx="2">
                  <c:v>0</c:v>
                </c:pt>
                <c:pt idx="3">
                  <c:v>1</c:v>
                </c:pt>
                <c:pt idx="4">
                  <c:v>1</c:v>
                </c:pt>
                <c:pt idx="5">
                  <c:v>3</c:v>
                </c:pt>
                <c:pt idx="6">
                  <c:v>1</c:v>
                </c:pt>
              </c:numCache>
            </c:numRef>
          </c:val>
        </c:ser>
        <c:ser>
          <c:idx val="3"/>
          <c:order val="3"/>
          <c:tx>
            <c:strRef>
              <c:f>Sheet1!$A$15</c:f>
              <c:strCache>
                <c:ptCount val="1"/>
                <c:pt idx="0">
                  <c:v>Other</c:v>
                </c:pt>
              </c:strCache>
            </c:strRef>
          </c:tx>
          <c:spPr>
            <a:solidFill>
              <a:srgbClr val="FF0000"/>
            </a:solidFill>
            <a:ln>
              <a:solidFill>
                <a:sysClr val="windowText" lastClr="000000"/>
              </a:solidFill>
            </a:ln>
          </c:spPr>
          <c:cat>
            <c:strRef>
              <c:f>Sheet1!$B$11:$H$11</c:f>
              <c:strCache>
                <c:ptCount val="7"/>
                <c:pt idx="0">
                  <c:v>Red</c:v>
                </c:pt>
                <c:pt idx="1">
                  <c:v>Silver</c:v>
                </c:pt>
                <c:pt idx="2">
                  <c:v>Green</c:v>
                </c:pt>
                <c:pt idx="3">
                  <c:v>Blue</c:v>
                </c:pt>
                <c:pt idx="4">
                  <c:v>White</c:v>
                </c:pt>
                <c:pt idx="5">
                  <c:v>Black</c:v>
                </c:pt>
                <c:pt idx="6">
                  <c:v>Other</c:v>
                </c:pt>
              </c:strCache>
            </c:strRef>
          </c:cat>
          <c:val>
            <c:numRef>
              <c:f>Sheet1!$B$15:$H$15</c:f>
              <c:numCache>
                <c:formatCode>General</c:formatCode>
                <c:ptCount val="7"/>
                <c:pt idx="0">
                  <c:v>4</c:v>
                </c:pt>
                <c:pt idx="1">
                  <c:v>2</c:v>
                </c:pt>
                <c:pt idx="2">
                  <c:v>1</c:v>
                </c:pt>
                <c:pt idx="3">
                  <c:v>3</c:v>
                </c:pt>
                <c:pt idx="4">
                  <c:v>2</c:v>
                </c:pt>
                <c:pt idx="5">
                  <c:v>0</c:v>
                </c:pt>
                <c:pt idx="6">
                  <c:v>2</c:v>
                </c:pt>
              </c:numCache>
            </c:numRef>
          </c:val>
        </c:ser>
        <c:shape val="cylinder"/>
        <c:axId val="111686016"/>
        <c:axId val="111687936"/>
        <c:axId val="0"/>
      </c:bar3DChart>
      <c:catAx>
        <c:axId val="111686016"/>
        <c:scaling>
          <c:orientation val="minMax"/>
        </c:scaling>
        <c:axPos val="b"/>
        <c:title>
          <c:tx>
            <c:rich>
              <a:bodyPr rot="0" vert="horz"/>
              <a:lstStyle/>
              <a:p>
                <a:pPr>
                  <a:defRPr sz="2800">
                    <a:solidFill>
                      <a:schemeClr val="tx1"/>
                    </a:solidFill>
                    <a:latin typeface="Abadi MT Condensed Extra Bold" pitchFamily="34" charset="0"/>
                  </a:defRPr>
                </a:pPr>
                <a:r>
                  <a:rPr lang="en-US" sz="2800" dirty="0">
                    <a:solidFill>
                      <a:schemeClr val="tx1"/>
                    </a:solidFill>
                    <a:latin typeface="Abadi MT Condensed Extra Bold" pitchFamily="34" charset="0"/>
                  </a:rPr>
                  <a:t>Color Vehicle</a:t>
                </a:r>
              </a:p>
            </c:rich>
          </c:tx>
          <c:layout>
            <c:manualLayout>
              <c:xMode val="edge"/>
              <c:yMode val="edge"/>
              <c:x val="0.56750196850393697"/>
              <c:y val="0.93425007290755324"/>
            </c:manualLayout>
          </c:layout>
          <c:spPr>
            <a:solidFill>
              <a:srgbClr val="000000">
                <a:alpha val="45882"/>
              </a:srgbClr>
            </a:solidFill>
          </c:spPr>
        </c:title>
        <c:tickLblPos val="nextTo"/>
        <c:spPr>
          <a:solidFill>
            <a:srgbClr val="000000">
              <a:alpha val="36078"/>
            </a:srgbClr>
          </a:solidFill>
        </c:spPr>
        <c:txPr>
          <a:bodyPr/>
          <a:lstStyle/>
          <a:p>
            <a:pPr>
              <a:defRPr sz="2000">
                <a:solidFill>
                  <a:schemeClr val="tx1"/>
                </a:solidFill>
                <a:latin typeface="Abadi MT Condensed Light" pitchFamily="34" charset="0"/>
              </a:defRPr>
            </a:pPr>
            <a:endParaRPr lang="en-US"/>
          </a:p>
        </c:txPr>
        <c:crossAx val="111687936"/>
        <c:crosses val="autoZero"/>
        <c:auto val="1"/>
        <c:lblAlgn val="ctr"/>
        <c:lblOffset val="100"/>
      </c:catAx>
      <c:valAx>
        <c:axId val="111687936"/>
        <c:scaling>
          <c:orientation val="minMax"/>
        </c:scaling>
        <c:axPos val="l"/>
        <c:majorGridlines/>
        <c:title>
          <c:tx>
            <c:rich>
              <a:bodyPr/>
              <a:lstStyle/>
              <a:p>
                <a:pPr>
                  <a:defRPr sz="2800">
                    <a:solidFill>
                      <a:schemeClr val="tx1"/>
                    </a:solidFill>
                    <a:latin typeface="Abadi MT Condensed Extra Bold" pitchFamily="34" charset="0"/>
                  </a:defRPr>
                </a:pPr>
                <a:r>
                  <a:rPr lang="en-US" sz="2800">
                    <a:solidFill>
                      <a:schemeClr val="tx1"/>
                    </a:solidFill>
                    <a:latin typeface="Abadi MT Condensed Extra Bold" pitchFamily="34" charset="0"/>
                  </a:rPr>
                  <a:t>Number Of Vehicles</a:t>
                </a:r>
              </a:p>
            </c:rich>
          </c:tx>
          <c:spPr>
            <a:solidFill>
              <a:srgbClr val="000000">
                <a:alpha val="54902"/>
              </a:srgbClr>
            </a:solidFill>
          </c:spPr>
        </c:title>
        <c:numFmt formatCode="0%" sourceLinked="1"/>
        <c:tickLblPos val="nextTo"/>
        <c:spPr>
          <a:solidFill>
            <a:srgbClr val="000000">
              <a:alpha val="25882"/>
            </a:srgbClr>
          </a:solidFill>
        </c:spPr>
        <c:txPr>
          <a:bodyPr/>
          <a:lstStyle/>
          <a:p>
            <a:pPr>
              <a:defRPr sz="2000">
                <a:solidFill>
                  <a:schemeClr val="tx1"/>
                </a:solidFill>
                <a:latin typeface="Abadi MT Condensed Light" pitchFamily="34" charset="0"/>
              </a:defRPr>
            </a:pPr>
            <a:endParaRPr lang="en-US"/>
          </a:p>
        </c:txPr>
        <c:crossAx val="111686016"/>
        <c:crosses val="autoZero"/>
        <c:crossBetween val="between"/>
      </c:valAx>
    </c:plotArea>
    <c:legend>
      <c:legendPos val="r"/>
      <c:layout>
        <c:manualLayout>
          <c:xMode val="edge"/>
          <c:yMode val="edge"/>
          <c:x val="2.8459119496855347E-2"/>
          <c:y val="0.71158471857684469"/>
          <c:w val="0.17753850344178676"/>
          <c:h val="0.28841528142315542"/>
        </c:manualLayout>
      </c:layout>
      <c:spPr>
        <a:ln>
          <a:noFill/>
        </a:ln>
      </c:spPr>
      <c:txPr>
        <a:bodyPr/>
        <a:lstStyle/>
        <a:p>
          <a:pPr>
            <a:defRPr sz="2000">
              <a:solidFill>
                <a:schemeClr val="tx1"/>
              </a:solidFill>
              <a:latin typeface="Abadi MT Condensed Extra Bold" pitchFamily="34" charset="0"/>
            </a:defRPr>
          </a:pPr>
          <a:endParaRPr lang="en-US"/>
        </a:p>
      </c:txPr>
    </c:legend>
    <c:plotVisOnly val="1"/>
  </c:chart>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style val="4"/>
  <c:chart>
    <c:title>
      <c:tx>
        <c:rich>
          <a:bodyPr/>
          <a:lstStyle/>
          <a:p>
            <a:pPr>
              <a:defRPr>
                <a:solidFill>
                  <a:schemeClr val="tx1"/>
                </a:solidFill>
              </a:defRPr>
            </a:pPr>
            <a:r>
              <a:rPr lang="en-US" sz="4400" dirty="0">
                <a:solidFill>
                  <a:schemeClr val="tx1"/>
                </a:solidFill>
              </a:rPr>
              <a:t>Color </a:t>
            </a:r>
            <a:r>
              <a:rPr lang="en-US" sz="4400" dirty="0" smtClean="0">
                <a:solidFill>
                  <a:schemeClr val="tx1"/>
                </a:solidFill>
              </a:rPr>
              <a:t>and Type</a:t>
            </a:r>
            <a:endParaRPr lang="en-US" sz="4400" dirty="0">
              <a:solidFill>
                <a:schemeClr val="tx1"/>
              </a:solidFill>
            </a:endParaRPr>
          </a:p>
        </c:rich>
      </c:tx>
      <c:layout>
        <c:manualLayout>
          <c:xMode val="edge"/>
          <c:yMode val="edge"/>
          <c:x val="0.28307165806860352"/>
          <c:y val="2.5000000000000001E-2"/>
        </c:manualLayout>
      </c:layout>
    </c:title>
    <c:view3D>
      <c:rAngAx val="1"/>
    </c:view3D>
    <c:plotArea>
      <c:layout>
        <c:manualLayout>
          <c:layoutTarget val="inner"/>
          <c:xMode val="edge"/>
          <c:yMode val="edge"/>
          <c:x val="0.2071802878088515"/>
          <c:y val="0.14915633202099751"/>
          <c:w val="0.67364150601864525"/>
          <c:h val="0.64124475065616848"/>
        </c:manualLayout>
      </c:layout>
      <c:bar3DChart>
        <c:barDir val="col"/>
        <c:grouping val="stacked"/>
        <c:ser>
          <c:idx val="0"/>
          <c:order val="0"/>
          <c:tx>
            <c:strRef>
              <c:f>Sheet1!$A$2</c:f>
              <c:strCache>
                <c:ptCount val="1"/>
                <c:pt idx="0">
                  <c:v>2-Door Car</c:v>
                </c:pt>
              </c:strCache>
            </c:strRef>
          </c:tx>
          <c:spPr>
            <a:solidFill>
              <a:schemeClr val="tx1"/>
            </a:solidFill>
            <a:ln>
              <a:solidFill>
                <a:schemeClr val="bg1"/>
              </a:solidFill>
            </a:ln>
          </c:spPr>
          <c:cat>
            <c:strRef>
              <c:f>Sheet1!$B$1:$H$1</c:f>
              <c:strCache>
                <c:ptCount val="7"/>
                <c:pt idx="0">
                  <c:v>Red</c:v>
                </c:pt>
                <c:pt idx="1">
                  <c:v>Silver</c:v>
                </c:pt>
                <c:pt idx="2">
                  <c:v>Green</c:v>
                </c:pt>
                <c:pt idx="3">
                  <c:v>Blue</c:v>
                </c:pt>
                <c:pt idx="4">
                  <c:v>White</c:v>
                </c:pt>
                <c:pt idx="5">
                  <c:v>Black</c:v>
                </c:pt>
                <c:pt idx="6">
                  <c:v>Other</c:v>
                </c:pt>
              </c:strCache>
            </c:strRef>
          </c:cat>
          <c:val>
            <c:numRef>
              <c:f>Sheet1!$B$2:$H$2</c:f>
              <c:numCache>
                <c:formatCode>General</c:formatCode>
                <c:ptCount val="7"/>
                <c:pt idx="0">
                  <c:v>3</c:v>
                </c:pt>
                <c:pt idx="1">
                  <c:v>3</c:v>
                </c:pt>
                <c:pt idx="2">
                  <c:v>1</c:v>
                </c:pt>
                <c:pt idx="3">
                  <c:v>0</c:v>
                </c:pt>
                <c:pt idx="4">
                  <c:v>4</c:v>
                </c:pt>
                <c:pt idx="5">
                  <c:v>2</c:v>
                </c:pt>
                <c:pt idx="6">
                  <c:v>1</c:v>
                </c:pt>
              </c:numCache>
            </c:numRef>
          </c:val>
        </c:ser>
        <c:ser>
          <c:idx val="1"/>
          <c:order val="1"/>
          <c:tx>
            <c:strRef>
              <c:f>Sheet1!$A$3</c:f>
              <c:strCache>
                <c:ptCount val="1"/>
                <c:pt idx="0">
                  <c:v>4-Door Car</c:v>
                </c:pt>
              </c:strCache>
            </c:strRef>
          </c:tx>
          <c:spPr>
            <a:solidFill>
              <a:schemeClr val="bg1"/>
            </a:solidFill>
            <a:ln>
              <a:solidFill>
                <a:schemeClr val="tx1"/>
              </a:solidFill>
            </a:ln>
          </c:spPr>
          <c:cat>
            <c:strRef>
              <c:f>Sheet1!$B$1:$H$1</c:f>
              <c:strCache>
                <c:ptCount val="7"/>
                <c:pt idx="0">
                  <c:v>Red</c:v>
                </c:pt>
                <c:pt idx="1">
                  <c:v>Silver</c:v>
                </c:pt>
                <c:pt idx="2">
                  <c:v>Green</c:v>
                </c:pt>
                <c:pt idx="3">
                  <c:v>Blue</c:v>
                </c:pt>
                <c:pt idx="4">
                  <c:v>White</c:v>
                </c:pt>
                <c:pt idx="5">
                  <c:v>Black</c:v>
                </c:pt>
                <c:pt idx="6">
                  <c:v>Other</c:v>
                </c:pt>
              </c:strCache>
            </c:strRef>
          </c:cat>
          <c:val>
            <c:numRef>
              <c:f>Sheet1!$B$3:$H$3</c:f>
              <c:numCache>
                <c:formatCode>General</c:formatCode>
                <c:ptCount val="7"/>
                <c:pt idx="0">
                  <c:v>6</c:v>
                </c:pt>
                <c:pt idx="1">
                  <c:v>20</c:v>
                </c:pt>
                <c:pt idx="2">
                  <c:v>7</c:v>
                </c:pt>
                <c:pt idx="3">
                  <c:v>5</c:v>
                </c:pt>
                <c:pt idx="4">
                  <c:v>7</c:v>
                </c:pt>
                <c:pt idx="5">
                  <c:v>7</c:v>
                </c:pt>
                <c:pt idx="6">
                  <c:v>5</c:v>
                </c:pt>
              </c:numCache>
            </c:numRef>
          </c:val>
        </c:ser>
        <c:ser>
          <c:idx val="2"/>
          <c:order val="2"/>
          <c:tx>
            <c:strRef>
              <c:f>Sheet1!$A$4</c:f>
              <c:strCache>
                <c:ptCount val="1"/>
                <c:pt idx="0">
                  <c:v>SUV</c:v>
                </c:pt>
              </c:strCache>
            </c:strRef>
          </c:tx>
          <c:spPr>
            <a:solidFill>
              <a:srgbClr val="003399"/>
            </a:solidFill>
            <a:ln>
              <a:solidFill>
                <a:schemeClr val="tx1"/>
              </a:solidFill>
            </a:ln>
          </c:spPr>
          <c:cat>
            <c:strRef>
              <c:f>Sheet1!$B$1:$H$1</c:f>
              <c:strCache>
                <c:ptCount val="7"/>
                <c:pt idx="0">
                  <c:v>Red</c:v>
                </c:pt>
                <c:pt idx="1">
                  <c:v>Silver</c:v>
                </c:pt>
                <c:pt idx="2">
                  <c:v>Green</c:v>
                </c:pt>
                <c:pt idx="3">
                  <c:v>Blue</c:v>
                </c:pt>
                <c:pt idx="4">
                  <c:v>White</c:v>
                </c:pt>
                <c:pt idx="5">
                  <c:v>Black</c:v>
                </c:pt>
                <c:pt idx="6">
                  <c:v>Other</c:v>
                </c:pt>
              </c:strCache>
            </c:strRef>
          </c:cat>
          <c:val>
            <c:numRef>
              <c:f>Sheet1!$B$4:$H$4</c:f>
              <c:numCache>
                <c:formatCode>General</c:formatCode>
                <c:ptCount val="7"/>
                <c:pt idx="0">
                  <c:v>2</c:v>
                </c:pt>
                <c:pt idx="1">
                  <c:v>6</c:v>
                </c:pt>
                <c:pt idx="2">
                  <c:v>3</c:v>
                </c:pt>
                <c:pt idx="3">
                  <c:v>4</c:v>
                </c:pt>
                <c:pt idx="4">
                  <c:v>5</c:v>
                </c:pt>
                <c:pt idx="5">
                  <c:v>3</c:v>
                </c:pt>
                <c:pt idx="6">
                  <c:v>1</c:v>
                </c:pt>
              </c:numCache>
            </c:numRef>
          </c:val>
        </c:ser>
        <c:ser>
          <c:idx val="3"/>
          <c:order val="3"/>
          <c:tx>
            <c:strRef>
              <c:f>Sheet1!$A$5</c:f>
              <c:strCache>
                <c:ptCount val="1"/>
                <c:pt idx="0">
                  <c:v>2-Door Truck</c:v>
                </c:pt>
              </c:strCache>
            </c:strRef>
          </c:tx>
          <c:spPr>
            <a:solidFill>
              <a:srgbClr val="0066FF"/>
            </a:solidFill>
            <a:ln>
              <a:solidFill>
                <a:schemeClr val="bg1"/>
              </a:solidFill>
            </a:ln>
          </c:spPr>
          <c:cat>
            <c:strRef>
              <c:f>Sheet1!$B$1:$H$1</c:f>
              <c:strCache>
                <c:ptCount val="7"/>
                <c:pt idx="0">
                  <c:v>Red</c:v>
                </c:pt>
                <c:pt idx="1">
                  <c:v>Silver</c:v>
                </c:pt>
                <c:pt idx="2">
                  <c:v>Green</c:v>
                </c:pt>
                <c:pt idx="3">
                  <c:v>Blue</c:v>
                </c:pt>
                <c:pt idx="4">
                  <c:v>White</c:v>
                </c:pt>
                <c:pt idx="5">
                  <c:v>Black</c:v>
                </c:pt>
                <c:pt idx="6">
                  <c:v>Other</c:v>
                </c:pt>
              </c:strCache>
            </c:strRef>
          </c:cat>
          <c:val>
            <c:numRef>
              <c:f>Sheet1!$B$5:$H$5</c:f>
              <c:numCache>
                <c:formatCode>General</c:formatCode>
                <c:ptCount val="7"/>
                <c:pt idx="0">
                  <c:v>0</c:v>
                </c:pt>
                <c:pt idx="1">
                  <c:v>1</c:v>
                </c:pt>
                <c:pt idx="2">
                  <c:v>0</c:v>
                </c:pt>
                <c:pt idx="3">
                  <c:v>1</c:v>
                </c:pt>
                <c:pt idx="4">
                  <c:v>0</c:v>
                </c:pt>
                <c:pt idx="5">
                  <c:v>1</c:v>
                </c:pt>
                <c:pt idx="6">
                  <c:v>1</c:v>
                </c:pt>
              </c:numCache>
            </c:numRef>
          </c:val>
        </c:ser>
        <c:ser>
          <c:idx val="4"/>
          <c:order val="4"/>
          <c:tx>
            <c:strRef>
              <c:f>Sheet1!$A$6</c:f>
              <c:strCache>
                <c:ptCount val="1"/>
                <c:pt idx="0">
                  <c:v>4-Door Truck</c:v>
                </c:pt>
              </c:strCache>
            </c:strRef>
          </c:tx>
          <c:spPr>
            <a:solidFill>
              <a:srgbClr val="33CCFF"/>
            </a:solidFill>
            <a:ln>
              <a:solidFill>
                <a:schemeClr val="tx1"/>
              </a:solidFill>
            </a:ln>
          </c:spPr>
          <c:cat>
            <c:strRef>
              <c:f>Sheet1!$B$1:$H$1</c:f>
              <c:strCache>
                <c:ptCount val="7"/>
                <c:pt idx="0">
                  <c:v>Red</c:v>
                </c:pt>
                <c:pt idx="1">
                  <c:v>Silver</c:v>
                </c:pt>
                <c:pt idx="2">
                  <c:v>Green</c:v>
                </c:pt>
                <c:pt idx="3">
                  <c:v>Blue</c:v>
                </c:pt>
                <c:pt idx="4">
                  <c:v>White</c:v>
                </c:pt>
                <c:pt idx="5">
                  <c:v>Black</c:v>
                </c:pt>
                <c:pt idx="6">
                  <c:v>Other</c:v>
                </c:pt>
              </c:strCache>
            </c:strRef>
          </c:cat>
          <c:val>
            <c:numRef>
              <c:f>Sheet1!$B$6:$H$6</c:f>
              <c:numCache>
                <c:formatCode>General</c:formatCode>
                <c:ptCount val="7"/>
                <c:pt idx="0">
                  <c:v>0</c:v>
                </c:pt>
                <c:pt idx="1">
                  <c:v>0</c:v>
                </c:pt>
                <c:pt idx="2">
                  <c:v>0</c:v>
                </c:pt>
                <c:pt idx="3">
                  <c:v>0</c:v>
                </c:pt>
                <c:pt idx="4">
                  <c:v>1</c:v>
                </c:pt>
                <c:pt idx="5">
                  <c:v>2</c:v>
                </c:pt>
                <c:pt idx="6">
                  <c:v>0</c:v>
                </c:pt>
              </c:numCache>
            </c:numRef>
          </c:val>
        </c:ser>
        <c:ser>
          <c:idx val="5"/>
          <c:order val="5"/>
          <c:tx>
            <c:strRef>
              <c:f>Sheet1!$A$7</c:f>
              <c:strCache>
                <c:ptCount val="1"/>
                <c:pt idx="0">
                  <c:v>2-Door Other</c:v>
                </c:pt>
              </c:strCache>
            </c:strRef>
          </c:tx>
          <c:spPr>
            <a:solidFill>
              <a:schemeClr val="accent3">
                <a:lumMod val="75000"/>
              </a:schemeClr>
            </a:solidFill>
            <a:ln>
              <a:solidFill>
                <a:schemeClr val="tx1"/>
              </a:solidFill>
            </a:ln>
          </c:spPr>
          <c:cat>
            <c:strRef>
              <c:f>Sheet1!$B$1:$H$1</c:f>
              <c:strCache>
                <c:ptCount val="7"/>
                <c:pt idx="0">
                  <c:v>Red</c:v>
                </c:pt>
                <c:pt idx="1">
                  <c:v>Silver</c:v>
                </c:pt>
                <c:pt idx="2">
                  <c:v>Green</c:v>
                </c:pt>
                <c:pt idx="3">
                  <c:v>Blue</c:v>
                </c:pt>
                <c:pt idx="4">
                  <c:v>White</c:v>
                </c:pt>
                <c:pt idx="5">
                  <c:v>Black</c:v>
                </c:pt>
                <c:pt idx="6">
                  <c:v>Other</c:v>
                </c:pt>
              </c:strCache>
            </c:strRef>
          </c:cat>
          <c:val>
            <c:numRef>
              <c:f>Sheet1!$B$7:$H$7</c:f>
              <c:numCache>
                <c:formatCode>General</c:formatCode>
                <c:ptCount val="7"/>
                <c:pt idx="0">
                  <c:v>1</c:v>
                </c:pt>
                <c:pt idx="1">
                  <c:v>0</c:v>
                </c:pt>
                <c:pt idx="2">
                  <c:v>0</c:v>
                </c:pt>
                <c:pt idx="3">
                  <c:v>0</c:v>
                </c:pt>
                <c:pt idx="4">
                  <c:v>0</c:v>
                </c:pt>
                <c:pt idx="5">
                  <c:v>0</c:v>
                </c:pt>
                <c:pt idx="6">
                  <c:v>1</c:v>
                </c:pt>
              </c:numCache>
            </c:numRef>
          </c:val>
        </c:ser>
        <c:ser>
          <c:idx val="6"/>
          <c:order val="6"/>
          <c:tx>
            <c:strRef>
              <c:f>Sheet1!$A$8</c:f>
              <c:strCache>
                <c:ptCount val="1"/>
                <c:pt idx="0">
                  <c:v>4-Door Other</c:v>
                </c:pt>
              </c:strCache>
            </c:strRef>
          </c:tx>
          <c:spPr>
            <a:solidFill>
              <a:schemeClr val="tx1">
                <a:lumMod val="65000"/>
              </a:schemeClr>
            </a:solidFill>
            <a:ln>
              <a:solidFill>
                <a:schemeClr val="tx1"/>
              </a:solidFill>
            </a:ln>
          </c:spPr>
          <c:cat>
            <c:strRef>
              <c:f>Sheet1!$B$1:$H$1</c:f>
              <c:strCache>
                <c:ptCount val="7"/>
                <c:pt idx="0">
                  <c:v>Red</c:v>
                </c:pt>
                <c:pt idx="1">
                  <c:v>Silver</c:v>
                </c:pt>
                <c:pt idx="2">
                  <c:v>Green</c:v>
                </c:pt>
                <c:pt idx="3">
                  <c:v>Blue</c:v>
                </c:pt>
                <c:pt idx="4">
                  <c:v>White</c:v>
                </c:pt>
                <c:pt idx="5">
                  <c:v>Black</c:v>
                </c:pt>
                <c:pt idx="6">
                  <c:v>Other</c:v>
                </c:pt>
              </c:strCache>
            </c:strRef>
          </c:cat>
          <c:val>
            <c:numRef>
              <c:f>Sheet1!$B$8:$H$8</c:f>
              <c:numCache>
                <c:formatCode>General</c:formatCode>
                <c:ptCount val="7"/>
                <c:pt idx="0">
                  <c:v>3</c:v>
                </c:pt>
                <c:pt idx="1">
                  <c:v>2</c:v>
                </c:pt>
                <c:pt idx="2">
                  <c:v>1</c:v>
                </c:pt>
                <c:pt idx="3">
                  <c:v>3</c:v>
                </c:pt>
                <c:pt idx="4">
                  <c:v>2</c:v>
                </c:pt>
                <c:pt idx="6">
                  <c:v>1</c:v>
                </c:pt>
              </c:numCache>
            </c:numRef>
          </c:val>
        </c:ser>
        <c:shape val="cylinder"/>
        <c:axId val="110579712"/>
        <c:axId val="110581632"/>
        <c:axId val="0"/>
      </c:bar3DChart>
      <c:catAx>
        <c:axId val="110579712"/>
        <c:scaling>
          <c:orientation val="minMax"/>
        </c:scaling>
        <c:axPos val="b"/>
        <c:title>
          <c:tx>
            <c:rich>
              <a:bodyPr rot="0" vert="horz"/>
              <a:lstStyle/>
              <a:p>
                <a:pPr>
                  <a:defRPr sz="3600">
                    <a:solidFill>
                      <a:srgbClr val="FFFFFF"/>
                    </a:solidFill>
                  </a:defRPr>
                </a:pPr>
                <a:r>
                  <a:rPr lang="en-US" sz="3600" dirty="0">
                    <a:solidFill>
                      <a:srgbClr val="FFFFFF"/>
                    </a:solidFill>
                  </a:rPr>
                  <a:t>Color Vehicle</a:t>
                </a:r>
              </a:p>
            </c:rich>
          </c:tx>
          <c:layout>
            <c:manualLayout>
              <c:xMode val="edge"/>
              <c:yMode val="edge"/>
              <c:x val="0.32830912299755644"/>
              <c:y val="0.88754166666666667"/>
            </c:manualLayout>
          </c:layout>
        </c:title>
        <c:tickLblPos val="nextTo"/>
        <c:txPr>
          <a:bodyPr/>
          <a:lstStyle/>
          <a:p>
            <a:pPr>
              <a:defRPr sz="2000">
                <a:solidFill>
                  <a:srgbClr val="FFFFFF"/>
                </a:solidFill>
              </a:defRPr>
            </a:pPr>
            <a:endParaRPr lang="en-US"/>
          </a:p>
        </c:txPr>
        <c:crossAx val="110581632"/>
        <c:crosses val="autoZero"/>
        <c:auto val="1"/>
        <c:lblAlgn val="ctr"/>
        <c:lblOffset val="100"/>
      </c:catAx>
      <c:valAx>
        <c:axId val="110581632"/>
        <c:scaling>
          <c:orientation val="minMax"/>
        </c:scaling>
        <c:axPos val="l"/>
        <c:majorGridlines/>
        <c:title>
          <c:tx>
            <c:rich>
              <a:bodyPr/>
              <a:lstStyle/>
              <a:p>
                <a:pPr>
                  <a:defRPr sz="3600">
                    <a:solidFill>
                      <a:srgbClr val="FFFFFF"/>
                    </a:solidFill>
                  </a:defRPr>
                </a:pPr>
                <a:r>
                  <a:rPr lang="en-US" sz="3600">
                    <a:solidFill>
                      <a:srgbClr val="FFFFFF"/>
                    </a:solidFill>
                  </a:rPr>
                  <a:t>Number of Vehicles</a:t>
                </a:r>
              </a:p>
            </c:rich>
          </c:tx>
          <c:layout>
            <c:manualLayout>
              <c:xMode val="edge"/>
              <c:yMode val="edge"/>
              <c:x val="7.5126029504932593E-2"/>
              <c:y val="0.16855200131233594"/>
            </c:manualLayout>
          </c:layout>
        </c:title>
        <c:numFmt formatCode="General" sourceLinked="1"/>
        <c:tickLblPos val="nextTo"/>
        <c:txPr>
          <a:bodyPr/>
          <a:lstStyle/>
          <a:p>
            <a:pPr>
              <a:defRPr sz="2000">
                <a:solidFill>
                  <a:schemeClr val="tx1"/>
                </a:solidFill>
              </a:defRPr>
            </a:pPr>
            <a:endParaRPr lang="en-US"/>
          </a:p>
        </c:txPr>
        <c:crossAx val="110579712"/>
        <c:crosses val="autoZero"/>
        <c:crossBetween val="between"/>
      </c:valAx>
    </c:plotArea>
    <c:legend>
      <c:legendPos val="r"/>
      <c:layout>
        <c:manualLayout>
          <c:xMode val="edge"/>
          <c:yMode val="edge"/>
          <c:x val="0.78416768485835797"/>
          <c:y val="1.3280839895013065E-3"/>
          <c:w val="0.20481189851268591"/>
          <c:h val="0.44634416010498701"/>
        </c:manualLayout>
      </c:layout>
      <c:txPr>
        <a:bodyPr/>
        <a:lstStyle/>
        <a:p>
          <a:pPr>
            <a:defRPr sz="2000">
              <a:solidFill>
                <a:srgbClr val="FFFFFF"/>
              </a:solidFill>
            </a:defRPr>
          </a:pPr>
          <a:endParaRPr lang="en-US"/>
        </a:p>
      </c:txPr>
    </c:legend>
    <c:plotVisOnly val="1"/>
  </c:chart>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style val="4"/>
  <c:chart>
    <c:autoTitleDeleted val="1"/>
    <c:view3D>
      <c:rAngAx val="1"/>
    </c:view3D>
    <c:plotArea>
      <c:layout>
        <c:manualLayout>
          <c:layoutTarget val="inner"/>
          <c:xMode val="edge"/>
          <c:yMode val="edge"/>
          <c:x val="0.2071802878088515"/>
          <c:y val="0.14915633202099757"/>
          <c:w val="0.67364150601864581"/>
          <c:h val="0.64124475065616882"/>
        </c:manualLayout>
      </c:layout>
      <c:bar3DChart>
        <c:barDir val="col"/>
        <c:grouping val="stacked"/>
        <c:ser>
          <c:idx val="0"/>
          <c:order val="0"/>
          <c:tx>
            <c:strRef>
              <c:f>Sheet1!$A$2</c:f>
              <c:strCache>
                <c:ptCount val="1"/>
                <c:pt idx="0">
                  <c:v>2-Door Car</c:v>
                </c:pt>
              </c:strCache>
            </c:strRef>
          </c:tx>
          <c:spPr>
            <a:solidFill>
              <a:schemeClr val="tx1"/>
            </a:solidFill>
            <a:ln>
              <a:solidFill>
                <a:schemeClr val="bg1"/>
              </a:solidFill>
            </a:ln>
          </c:spPr>
          <c:cat>
            <c:strRef>
              <c:f>Sheet1!$B$1:$H$1</c:f>
              <c:strCache>
                <c:ptCount val="7"/>
                <c:pt idx="0">
                  <c:v>Red</c:v>
                </c:pt>
                <c:pt idx="1">
                  <c:v>Silver</c:v>
                </c:pt>
                <c:pt idx="2">
                  <c:v>Green</c:v>
                </c:pt>
                <c:pt idx="3">
                  <c:v>Blue</c:v>
                </c:pt>
                <c:pt idx="4">
                  <c:v>White</c:v>
                </c:pt>
                <c:pt idx="5">
                  <c:v>Black</c:v>
                </c:pt>
                <c:pt idx="6">
                  <c:v>Other</c:v>
                </c:pt>
              </c:strCache>
            </c:strRef>
          </c:cat>
          <c:val>
            <c:numRef>
              <c:f>Sheet1!$B$2:$H$2</c:f>
              <c:numCache>
                <c:formatCode>General</c:formatCode>
                <c:ptCount val="7"/>
                <c:pt idx="0">
                  <c:v>3</c:v>
                </c:pt>
                <c:pt idx="1">
                  <c:v>3</c:v>
                </c:pt>
                <c:pt idx="2">
                  <c:v>1</c:v>
                </c:pt>
                <c:pt idx="3">
                  <c:v>0</c:v>
                </c:pt>
                <c:pt idx="4">
                  <c:v>4</c:v>
                </c:pt>
                <c:pt idx="5">
                  <c:v>2</c:v>
                </c:pt>
                <c:pt idx="6">
                  <c:v>1</c:v>
                </c:pt>
              </c:numCache>
            </c:numRef>
          </c:val>
        </c:ser>
        <c:ser>
          <c:idx val="1"/>
          <c:order val="1"/>
          <c:tx>
            <c:strRef>
              <c:f>Sheet1!$A$3</c:f>
              <c:strCache>
                <c:ptCount val="1"/>
                <c:pt idx="0">
                  <c:v>4-Door Car</c:v>
                </c:pt>
              </c:strCache>
            </c:strRef>
          </c:tx>
          <c:spPr>
            <a:solidFill>
              <a:schemeClr val="bg1"/>
            </a:solidFill>
            <a:ln>
              <a:solidFill>
                <a:schemeClr val="tx1"/>
              </a:solidFill>
            </a:ln>
          </c:spPr>
          <c:cat>
            <c:strRef>
              <c:f>Sheet1!$B$1:$H$1</c:f>
              <c:strCache>
                <c:ptCount val="7"/>
                <c:pt idx="0">
                  <c:v>Red</c:v>
                </c:pt>
                <c:pt idx="1">
                  <c:v>Silver</c:v>
                </c:pt>
                <c:pt idx="2">
                  <c:v>Green</c:v>
                </c:pt>
                <c:pt idx="3">
                  <c:v>Blue</c:v>
                </c:pt>
                <c:pt idx="4">
                  <c:v>White</c:v>
                </c:pt>
                <c:pt idx="5">
                  <c:v>Black</c:v>
                </c:pt>
                <c:pt idx="6">
                  <c:v>Other</c:v>
                </c:pt>
              </c:strCache>
            </c:strRef>
          </c:cat>
          <c:val>
            <c:numRef>
              <c:f>Sheet1!$B$3:$H$3</c:f>
              <c:numCache>
                <c:formatCode>General</c:formatCode>
                <c:ptCount val="7"/>
                <c:pt idx="0">
                  <c:v>6</c:v>
                </c:pt>
                <c:pt idx="1">
                  <c:v>20</c:v>
                </c:pt>
                <c:pt idx="2">
                  <c:v>7</c:v>
                </c:pt>
                <c:pt idx="3">
                  <c:v>5</c:v>
                </c:pt>
                <c:pt idx="4">
                  <c:v>7</c:v>
                </c:pt>
                <c:pt idx="5">
                  <c:v>7</c:v>
                </c:pt>
                <c:pt idx="6">
                  <c:v>5</c:v>
                </c:pt>
              </c:numCache>
            </c:numRef>
          </c:val>
        </c:ser>
        <c:ser>
          <c:idx val="2"/>
          <c:order val="2"/>
          <c:tx>
            <c:strRef>
              <c:f>Sheet1!$A$4</c:f>
              <c:strCache>
                <c:ptCount val="1"/>
                <c:pt idx="0">
                  <c:v>SUV</c:v>
                </c:pt>
              </c:strCache>
            </c:strRef>
          </c:tx>
          <c:spPr>
            <a:solidFill>
              <a:srgbClr val="003399"/>
            </a:solidFill>
            <a:ln>
              <a:solidFill>
                <a:schemeClr val="bg1"/>
              </a:solidFill>
            </a:ln>
          </c:spPr>
          <c:cat>
            <c:strRef>
              <c:f>Sheet1!$B$1:$H$1</c:f>
              <c:strCache>
                <c:ptCount val="7"/>
                <c:pt idx="0">
                  <c:v>Red</c:v>
                </c:pt>
                <c:pt idx="1">
                  <c:v>Silver</c:v>
                </c:pt>
                <c:pt idx="2">
                  <c:v>Green</c:v>
                </c:pt>
                <c:pt idx="3">
                  <c:v>Blue</c:v>
                </c:pt>
                <c:pt idx="4">
                  <c:v>White</c:v>
                </c:pt>
                <c:pt idx="5">
                  <c:v>Black</c:v>
                </c:pt>
                <c:pt idx="6">
                  <c:v>Other</c:v>
                </c:pt>
              </c:strCache>
            </c:strRef>
          </c:cat>
          <c:val>
            <c:numRef>
              <c:f>Sheet1!$B$4:$H$4</c:f>
              <c:numCache>
                <c:formatCode>General</c:formatCode>
                <c:ptCount val="7"/>
                <c:pt idx="0">
                  <c:v>2</c:v>
                </c:pt>
                <c:pt idx="1">
                  <c:v>6</c:v>
                </c:pt>
                <c:pt idx="2">
                  <c:v>3</c:v>
                </c:pt>
                <c:pt idx="3">
                  <c:v>4</c:v>
                </c:pt>
                <c:pt idx="4">
                  <c:v>5</c:v>
                </c:pt>
                <c:pt idx="5">
                  <c:v>3</c:v>
                </c:pt>
                <c:pt idx="6">
                  <c:v>1</c:v>
                </c:pt>
              </c:numCache>
            </c:numRef>
          </c:val>
        </c:ser>
        <c:ser>
          <c:idx val="3"/>
          <c:order val="3"/>
          <c:tx>
            <c:strRef>
              <c:f>Sheet1!$A$5</c:f>
              <c:strCache>
                <c:ptCount val="1"/>
                <c:pt idx="0">
                  <c:v>2-Door Truck</c:v>
                </c:pt>
              </c:strCache>
            </c:strRef>
          </c:tx>
          <c:spPr>
            <a:solidFill>
              <a:srgbClr val="0066FF"/>
            </a:solidFill>
            <a:ln>
              <a:solidFill>
                <a:schemeClr val="bg1"/>
              </a:solidFill>
            </a:ln>
          </c:spPr>
          <c:cat>
            <c:strRef>
              <c:f>Sheet1!$B$1:$H$1</c:f>
              <c:strCache>
                <c:ptCount val="7"/>
                <c:pt idx="0">
                  <c:v>Red</c:v>
                </c:pt>
                <c:pt idx="1">
                  <c:v>Silver</c:v>
                </c:pt>
                <c:pt idx="2">
                  <c:v>Green</c:v>
                </c:pt>
                <c:pt idx="3">
                  <c:v>Blue</c:v>
                </c:pt>
                <c:pt idx="4">
                  <c:v>White</c:v>
                </c:pt>
                <c:pt idx="5">
                  <c:v>Black</c:v>
                </c:pt>
                <c:pt idx="6">
                  <c:v>Other</c:v>
                </c:pt>
              </c:strCache>
            </c:strRef>
          </c:cat>
          <c:val>
            <c:numRef>
              <c:f>Sheet1!$B$5:$H$5</c:f>
              <c:numCache>
                <c:formatCode>General</c:formatCode>
                <c:ptCount val="7"/>
                <c:pt idx="0">
                  <c:v>0</c:v>
                </c:pt>
                <c:pt idx="1">
                  <c:v>1</c:v>
                </c:pt>
                <c:pt idx="2">
                  <c:v>0</c:v>
                </c:pt>
                <c:pt idx="3">
                  <c:v>1</c:v>
                </c:pt>
                <c:pt idx="4">
                  <c:v>0</c:v>
                </c:pt>
                <c:pt idx="5">
                  <c:v>1</c:v>
                </c:pt>
                <c:pt idx="6">
                  <c:v>1</c:v>
                </c:pt>
              </c:numCache>
            </c:numRef>
          </c:val>
        </c:ser>
        <c:ser>
          <c:idx val="4"/>
          <c:order val="4"/>
          <c:tx>
            <c:strRef>
              <c:f>Sheet1!$A$6</c:f>
              <c:strCache>
                <c:ptCount val="1"/>
                <c:pt idx="0">
                  <c:v>4-Door Truck</c:v>
                </c:pt>
              </c:strCache>
            </c:strRef>
          </c:tx>
          <c:spPr>
            <a:solidFill>
              <a:schemeClr val="accent3">
                <a:lumMod val="75000"/>
              </a:schemeClr>
            </a:solidFill>
            <a:ln>
              <a:solidFill>
                <a:schemeClr val="tx1"/>
              </a:solidFill>
            </a:ln>
          </c:spPr>
          <c:cat>
            <c:strRef>
              <c:f>Sheet1!$B$1:$H$1</c:f>
              <c:strCache>
                <c:ptCount val="7"/>
                <c:pt idx="0">
                  <c:v>Red</c:v>
                </c:pt>
                <c:pt idx="1">
                  <c:v>Silver</c:v>
                </c:pt>
                <c:pt idx="2">
                  <c:v>Green</c:v>
                </c:pt>
                <c:pt idx="3">
                  <c:v>Blue</c:v>
                </c:pt>
                <c:pt idx="4">
                  <c:v>White</c:v>
                </c:pt>
                <c:pt idx="5">
                  <c:v>Black</c:v>
                </c:pt>
                <c:pt idx="6">
                  <c:v>Other</c:v>
                </c:pt>
              </c:strCache>
            </c:strRef>
          </c:cat>
          <c:val>
            <c:numRef>
              <c:f>Sheet1!$B$6:$H$6</c:f>
              <c:numCache>
                <c:formatCode>General</c:formatCode>
                <c:ptCount val="7"/>
                <c:pt idx="0">
                  <c:v>0</c:v>
                </c:pt>
                <c:pt idx="1">
                  <c:v>0</c:v>
                </c:pt>
                <c:pt idx="2">
                  <c:v>0</c:v>
                </c:pt>
                <c:pt idx="3">
                  <c:v>0</c:v>
                </c:pt>
                <c:pt idx="4">
                  <c:v>1</c:v>
                </c:pt>
                <c:pt idx="5">
                  <c:v>2</c:v>
                </c:pt>
                <c:pt idx="6">
                  <c:v>0</c:v>
                </c:pt>
              </c:numCache>
            </c:numRef>
          </c:val>
        </c:ser>
        <c:ser>
          <c:idx val="5"/>
          <c:order val="5"/>
          <c:tx>
            <c:strRef>
              <c:f>Sheet1!$A$7</c:f>
              <c:strCache>
                <c:ptCount val="1"/>
                <c:pt idx="0">
                  <c:v>2-Door Other</c:v>
                </c:pt>
              </c:strCache>
            </c:strRef>
          </c:tx>
          <c:spPr>
            <a:solidFill>
              <a:srgbClr val="66FFCC"/>
            </a:solidFill>
            <a:ln>
              <a:solidFill>
                <a:schemeClr val="tx1"/>
              </a:solidFill>
            </a:ln>
          </c:spPr>
          <c:cat>
            <c:strRef>
              <c:f>Sheet1!$B$1:$H$1</c:f>
              <c:strCache>
                <c:ptCount val="7"/>
                <c:pt idx="0">
                  <c:v>Red</c:v>
                </c:pt>
                <c:pt idx="1">
                  <c:v>Silver</c:v>
                </c:pt>
                <c:pt idx="2">
                  <c:v>Green</c:v>
                </c:pt>
                <c:pt idx="3">
                  <c:v>Blue</c:v>
                </c:pt>
                <c:pt idx="4">
                  <c:v>White</c:v>
                </c:pt>
                <c:pt idx="5">
                  <c:v>Black</c:v>
                </c:pt>
                <c:pt idx="6">
                  <c:v>Other</c:v>
                </c:pt>
              </c:strCache>
            </c:strRef>
          </c:cat>
          <c:val>
            <c:numRef>
              <c:f>Sheet1!$B$7:$H$7</c:f>
              <c:numCache>
                <c:formatCode>General</c:formatCode>
                <c:ptCount val="7"/>
                <c:pt idx="0">
                  <c:v>1</c:v>
                </c:pt>
                <c:pt idx="1">
                  <c:v>0</c:v>
                </c:pt>
                <c:pt idx="2">
                  <c:v>0</c:v>
                </c:pt>
                <c:pt idx="3">
                  <c:v>0</c:v>
                </c:pt>
                <c:pt idx="4">
                  <c:v>0</c:v>
                </c:pt>
                <c:pt idx="5">
                  <c:v>0</c:v>
                </c:pt>
                <c:pt idx="6">
                  <c:v>1</c:v>
                </c:pt>
              </c:numCache>
            </c:numRef>
          </c:val>
        </c:ser>
        <c:ser>
          <c:idx val="6"/>
          <c:order val="6"/>
          <c:tx>
            <c:strRef>
              <c:f>Sheet1!$A$8</c:f>
              <c:strCache>
                <c:ptCount val="1"/>
                <c:pt idx="0">
                  <c:v>4-Door Other</c:v>
                </c:pt>
              </c:strCache>
            </c:strRef>
          </c:tx>
          <c:spPr>
            <a:solidFill>
              <a:schemeClr val="bg2">
                <a:lumMod val="40000"/>
                <a:lumOff val="60000"/>
              </a:schemeClr>
            </a:solidFill>
            <a:ln>
              <a:solidFill>
                <a:schemeClr val="tx1"/>
              </a:solidFill>
            </a:ln>
          </c:spPr>
          <c:cat>
            <c:strRef>
              <c:f>Sheet1!$B$1:$H$1</c:f>
              <c:strCache>
                <c:ptCount val="7"/>
                <c:pt idx="0">
                  <c:v>Red</c:v>
                </c:pt>
                <c:pt idx="1">
                  <c:v>Silver</c:v>
                </c:pt>
                <c:pt idx="2">
                  <c:v>Green</c:v>
                </c:pt>
                <c:pt idx="3">
                  <c:v>Blue</c:v>
                </c:pt>
                <c:pt idx="4">
                  <c:v>White</c:v>
                </c:pt>
                <c:pt idx="5">
                  <c:v>Black</c:v>
                </c:pt>
                <c:pt idx="6">
                  <c:v>Other</c:v>
                </c:pt>
              </c:strCache>
            </c:strRef>
          </c:cat>
          <c:val>
            <c:numRef>
              <c:f>Sheet1!$B$8:$H$8</c:f>
              <c:numCache>
                <c:formatCode>General</c:formatCode>
                <c:ptCount val="7"/>
                <c:pt idx="0">
                  <c:v>3</c:v>
                </c:pt>
                <c:pt idx="1">
                  <c:v>2</c:v>
                </c:pt>
                <c:pt idx="2">
                  <c:v>1</c:v>
                </c:pt>
                <c:pt idx="3">
                  <c:v>3</c:v>
                </c:pt>
                <c:pt idx="4">
                  <c:v>2</c:v>
                </c:pt>
                <c:pt idx="6">
                  <c:v>1</c:v>
                </c:pt>
              </c:numCache>
            </c:numRef>
          </c:val>
        </c:ser>
        <c:shape val="cylinder"/>
        <c:axId val="112147840"/>
        <c:axId val="112166400"/>
        <c:axId val="0"/>
      </c:bar3DChart>
      <c:catAx>
        <c:axId val="112147840"/>
        <c:scaling>
          <c:orientation val="minMax"/>
        </c:scaling>
        <c:axPos val="b"/>
        <c:title>
          <c:tx>
            <c:rich>
              <a:bodyPr rot="0" vert="horz"/>
              <a:lstStyle/>
              <a:p>
                <a:pPr>
                  <a:defRPr sz="1800">
                    <a:solidFill>
                      <a:srgbClr val="FFFFFF"/>
                    </a:solidFill>
                  </a:defRPr>
                </a:pPr>
                <a:r>
                  <a:rPr lang="en-US" sz="1800" dirty="0" smtClean="0">
                    <a:solidFill>
                      <a:srgbClr val="FFFFFF"/>
                    </a:solidFill>
                  </a:rPr>
                  <a:t>Color</a:t>
                </a:r>
                <a:endParaRPr lang="en-US" sz="1800" dirty="0">
                  <a:solidFill>
                    <a:srgbClr val="FFFFFF"/>
                  </a:solidFill>
                </a:endParaRPr>
              </a:p>
            </c:rich>
          </c:tx>
          <c:layout>
            <c:manualLayout>
              <c:xMode val="edge"/>
              <c:yMode val="edge"/>
              <c:x val="0.42414238845144364"/>
              <c:y val="0.91754173228346481"/>
            </c:manualLayout>
          </c:layout>
        </c:title>
        <c:tickLblPos val="nextTo"/>
        <c:txPr>
          <a:bodyPr/>
          <a:lstStyle/>
          <a:p>
            <a:pPr>
              <a:defRPr sz="1400">
                <a:solidFill>
                  <a:srgbClr val="FFFFFF"/>
                </a:solidFill>
                <a:latin typeface="Abadi MT Condensed Light" pitchFamily="34" charset="0"/>
              </a:defRPr>
            </a:pPr>
            <a:endParaRPr lang="en-US"/>
          </a:p>
        </c:txPr>
        <c:crossAx val="112166400"/>
        <c:crosses val="autoZero"/>
        <c:auto val="1"/>
        <c:lblAlgn val="ctr"/>
        <c:lblOffset val="100"/>
      </c:catAx>
      <c:valAx>
        <c:axId val="112166400"/>
        <c:scaling>
          <c:orientation val="minMax"/>
        </c:scaling>
        <c:axPos val="l"/>
        <c:majorGridlines/>
        <c:title>
          <c:tx>
            <c:rich>
              <a:bodyPr/>
              <a:lstStyle/>
              <a:p>
                <a:pPr>
                  <a:defRPr sz="2000">
                    <a:solidFill>
                      <a:srgbClr val="FFFFFF"/>
                    </a:solidFill>
                    <a:latin typeface="Abadi MT Condensed Extra Bold" pitchFamily="34" charset="0"/>
                  </a:defRPr>
                </a:pPr>
                <a:r>
                  <a:rPr lang="en-US" sz="2000" b="0" dirty="0" smtClean="0">
                    <a:solidFill>
                      <a:srgbClr val="FFFFFF"/>
                    </a:solidFill>
                    <a:latin typeface="Abadi MT Condensed Extra Bold" pitchFamily="34" charset="0"/>
                  </a:rPr>
                  <a:t>Number</a:t>
                </a:r>
                <a:endParaRPr lang="en-US" sz="2000" b="0" dirty="0">
                  <a:solidFill>
                    <a:srgbClr val="FFFFFF"/>
                  </a:solidFill>
                  <a:latin typeface="Abadi MT Condensed Extra Bold" pitchFamily="34" charset="0"/>
                </a:endParaRPr>
              </a:p>
            </c:rich>
          </c:tx>
          <c:layout>
            <c:manualLayout>
              <c:xMode val="edge"/>
              <c:yMode val="edge"/>
              <c:x val="6.8875984251968531E-2"/>
              <c:y val="0.39188530183727066"/>
            </c:manualLayout>
          </c:layout>
        </c:title>
        <c:numFmt formatCode="General" sourceLinked="1"/>
        <c:tickLblPos val="nextTo"/>
        <c:txPr>
          <a:bodyPr/>
          <a:lstStyle/>
          <a:p>
            <a:pPr>
              <a:defRPr sz="1400">
                <a:solidFill>
                  <a:schemeClr val="tx1"/>
                </a:solidFill>
                <a:latin typeface="Abadi MT Condensed Light" pitchFamily="34" charset="0"/>
              </a:defRPr>
            </a:pPr>
            <a:endParaRPr lang="en-US"/>
          </a:p>
        </c:txPr>
        <c:crossAx val="112147840"/>
        <c:crosses val="autoZero"/>
        <c:crossBetween val="between"/>
      </c:valAx>
    </c:plotArea>
    <c:legend>
      <c:legendPos val="r"/>
      <c:layout>
        <c:manualLayout>
          <c:xMode val="edge"/>
          <c:yMode val="edge"/>
          <c:x val="0.59875098425196827"/>
          <c:y val="1.3280839895013074E-3"/>
          <c:w val="0.39022851049868784"/>
          <c:h val="0.44634416010498712"/>
        </c:manualLayout>
      </c:layout>
      <c:txPr>
        <a:bodyPr/>
        <a:lstStyle/>
        <a:p>
          <a:pPr>
            <a:defRPr sz="1600">
              <a:solidFill>
                <a:srgbClr val="FFFFFF"/>
              </a:solidFill>
              <a:latin typeface="Abadi MT Condensed Light" pitchFamily="34" charset="0"/>
            </a:defRPr>
          </a:pPr>
          <a:endParaRPr lang="en-US"/>
        </a:p>
      </c:txPr>
    </c:legend>
    <c:plotVisOnly val="1"/>
  </c:chart>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2800">
                <a:latin typeface="Abadi MT Condensed Extra Bold" pitchFamily="34" charset="0"/>
              </a:defRPr>
            </a:pPr>
            <a:r>
              <a:rPr lang="en-US" sz="2800" dirty="0" smtClean="0">
                <a:latin typeface="Abadi MT Condensed Extra Bold" pitchFamily="34" charset="0"/>
              </a:rPr>
              <a:t>Size</a:t>
            </a:r>
            <a:r>
              <a:rPr lang="en-US" sz="2800" baseline="0" dirty="0" smtClean="0">
                <a:latin typeface="Abadi MT Condensed Extra Bold" pitchFamily="34" charset="0"/>
              </a:rPr>
              <a:t> vs. Color</a:t>
            </a:r>
            <a:endParaRPr lang="en-US" sz="2800" dirty="0">
              <a:latin typeface="Abadi MT Condensed Extra Bold" pitchFamily="34" charset="0"/>
            </a:endParaRPr>
          </a:p>
        </c:rich>
      </c:tx>
    </c:title>
    <c:view3D>
      <c:rAngAx val="1"/>
    </c:view3D>
    <c:plotArea>
      <c:layout/>
      <c:bar3DChart>
        <c:barDir val="col"/>
        <c:grouping val="clustered"/>
        <c:ser>
          <c:idx val="0"/>
          <c:order val="0"/>
          <c:tx>
            <c:strRef>
              <c:f>'[Chart in Microsoft Office PowerPoint]Sheet1'!$A$3</c:f>
              <c:strCache>
                <c:ptCount val="1"/>
                <c:pt idx="0">
                  <c:v>Small</c:v>
                </c:pt>
              </c:strCache>
            </c:strRef>
          </c:tx>
          <c:spPr>
            <a:solidFill>
              <a:srgbClr val="FF0000"/>
            </a:solidFill>
            <a:ln>
              <a:solidFill>
                <a:schemeClr val="bg1"/>
              </a:solidFill>
            </a:ln>
          </c:spPr>
          <c:cat>
            <c:strRef>
              <c:f>'[Chart in Microsoft Office PowerPoint]Sheet1'!$B$2:$H$2</c:f>
              <c:strCache>
                <c:ptCount val="7"/>
                <c:pt idx="0">
                  <c:v>Red</c:v>
                </c:pt>
                <c:pt idx="1">
                  <c:v>Silver</c:v>
                </c:pt>
                <c:pt idx="2">
                  <c:v>Green</c:v>
                </c:pt>
                <c:pt idx="3">
                  <c:v>Blue</c:v>
                </c:pt>
                <c:pt idx="4">
                  <c:v>White</c:v>
                </c:pt>
                <c:pt idx="5">
                  <c:v>Black</c:v>
                </c:pt>
                <c:pt idx="6">
                  <c:v>Other</c:v>
                </c:pt>
              </c:strCache>
            </c:strRef>
          </c:cat>
          <c:val>
            <c:numRef>
              <c:f>'[Chart in Microsoft Office PowerPoint]Sheet1'!$B$3:$H$3</c:f>
              <c:numCache>
                <c:formatCode>General</c:formatCode>
                <c:ptCount val="7"/>
                <c:pt idx="0">
                  <c:v>9</c:v>
                </c:pt>
                <c:pt idx="1">
                  <c:v>23</c:v>
                </c:pt>
                <c:pt idx="2">
                  <c:v>8</c:v>
                </c:pt>
                <c:pt idx="3">
                  <c:v>5</c:v>
                </c:pt>
                <c:pt idx="4">
                  <c:v>11</c:v>
                </c:pt>
                <c:pt idx="5">
                  <c:v>9</c:v>
                </c:pt>
                <c:pt idx="6">
                  <c:v>6</c:v>
                </c:pt>
              </c:numCache>
            </c:numRef>
          </c:val>
        </c:ser>
        <c:ser>
          <c:idx val="1"/>
          <c:order val="1"/>
          <c:tx>
            <c:strRef>
              <c:f>'[Chart in Microsoft Office PowerPoint]Sheet1'!$A$4</c:f>
              <c:strCache>
                <c:ptCount val="1"/>
                <c:pt idx="0">
                  <c:v>Large</c:v>
                </c:pt>
              </c:strCache>
            </c:strRef>
          </c:tx>
          <c:spPr>
            <a:solidFill>
              <a:schemeClr val="bg1"/>
            </a:solidFill>
            <a:ln>
              <a:solidFill>
                <a:srgbClr val="FF0000"/>
              </a:solidFill>
            </a:ln>
          </c:spPr>
          <c:cat>
            <c:strRef>
              <c:f>'[Chart in Microsoft Office PowerPoint]Sheet1'!$B$2:$H$2</c:f>
              <c:strCache>
                <c:ptCount val="7"/>
                <c:pt idx="0">
                  <c:v>Red</c:v>
                </c:pt>
                <c:pt idx="1">
                  <c:v>Silver</c:v>
                </c:pt>
                <c:pt idx="2">
                  <c:v>Green</c:v>
                </c:pt>
                <c:pt idx="3">
                  <c:v>Blue</c:v>
                </c:pt>
                <c:pt idx="4">
                  <c:v>White</c:v>
                </c:pt>
                <c:pt idx="5">
                  <c:v>Black</c:v>
                </c:pt>
                <c:pt idx="6">
                  <c:v>Other</c:v>
                </c:pt>
              </c:strCache>
            </c:strRef>
          </c:cat>
          <c:val>
            <c:numRef>
              <c:f>'[Chart in Microsoft Office PowerPoint]Sheet1'!$B$4:$H$4</c:f>
              <c:numCache>
                <c:formatCode>General</c:formatCode>
                <c:ptCount val="7"/>
                <c:pt idx="0">
                  <c:v>6</c:v>
                </c:pt>
                <c:pt idx="1">
                  <c:v>9</c:v>
                </c:pt>
                <c:pt idx="2">
                  <c:v>4</c:v>
                </c:pt>
                <c:pt idx="3">
                  <c:v>8</c:v>
                </c:pt>
                <c:pt idx="4">
                  <c:v>8</c:v>
                </c:pt>
                <c:pt idx="5">
                  <c:v>6</c:v>
                </c:pt>
                <c:pt idx="6">
                  <c:v>4</c:v>
                </c:pt>
              </c:numCache>
            </c:numRef>
          </c:val>
        </c:ser>
        <c:shape val="cylinder"/>
        <c:axId val="112200320"/>
        <c:axId val="112206592"/>
        <c:axId val="0"/>
      </c:bar3DChart>
      <c:catAx>
        <c:axId val="112200320"/>
        <c:scaling>
          <c:orientation val="minMax"/>
        </c:scaling>
        <c:axPos val="b"/>
        <c:title>
          <c:tx>
            <c:rich>
              <a:bodyPr/>
              <a:lstStyle/>
              <a:p>
                <a:pPr>
                  <a:defRPr/>
                </a:pPr>
                <a:r>
                  <a:rPr lang="en-US" sz="2000" dirty="0" smtClean="0">
                    <a:latin typeface="Abadi MT Condensed Extra Bold" pitchFamily="34" charset="0"/>
                  </a:rPr>
                  <a:t>Color</a:t>
                </a:r>
                <a:endParaRPr lang="en-US" sz="2000" dirty="0">
                  <a:latin typeface="Abadi MT Condensed Extra Bold" pitchFamily="34" charset="0"/>
                </a:endParaRPr>
              </a:p>
            </c:rich>
          </c:tx>
        </c:title>
        <c:tickLblPos val="nextTo"/>
        <c:txPr>
          <a:bodyPr/>
          <a:lstStyle/>
          <a:p>
            <a:pPr>
              <a:defRPr sz="2000">
                <a:latin typeface="Abadi MT Condensed Light" pitchFamily="34" charset="0"/>
              </a:defRPr>
            </a:pPr>
            <a:endParaRPr lang="en-US"/>
          </a:p>
        </c:txPr>
        <c:crossAx val="112206592"/>
        <c:crosses val="autoZero"/>
        <c:auto val="1"/>
        <c:lblAlgn val="ctr"/>
        <c:lblOffset val="100"/>
      </c:catAx>
      <c:valAx>
        <c:axId val="112206592"/>
        <c:scaling>
          <c:orientation val="minMax"/>
        </c:scaling>
        <c:axPos val="l"/>
        <c:majorGridlines/>
        <c:title>
          <c:tx>
            <c:rich>
              <a:bodyPr rot="-5400000" vert="horz"/>
              <a:lstStyle/>
              <a:p>
                <a:pPr>
                  <a:defRPr sz="2000">
                    <a:latin typeface="Abadi MT Condensed Extra Bold" pitchFamily="34" charset="0"/>
                  </a:defRPr>
                </a:pPr>
                <a:r>
                  <a:rPr lang="en-US" sz="2000" dirty="0" smtClean="0">
                    <a:latin typeface="Abadi MT Condensed Extra Bold" pitchFamily="34" charset="0"/>
                  </a:rPr>
                  <a:t>Number of Cars</a:t>
                </a:r>
                <a:endParaRPr lang="en-US" sz="2000" dirty="0">
                  <a:latin typeface="Abadi MT Condensed Extra Bold" pitchFamily="34" charset="0"/>
                </a:endParaRPr>
              </a:p>
            </c:rich>
          </c:tx>
        </c:title>
        <c:numFmt formatCode="General" sourceLinked="1"/>
        <c:tickLblPos val="nextTo"/>
        <c:txPr>
          <a:bodyPr/>
          <a:lstStyle/>
          <a:p>
            <a:pPr>
              <a:defRPr sz="2000">
                <a:latin typeface="Abadi MT Condensed Light" pitchFamily="34" charset="0"/>
              </a:defRPr>
            </a:pPr>
            <a:endParaRPr lang="en-US"/>
          </a:p>
        </c:txPr>
        <c:crossAx val="112200320"/>
        <c:crosses val="autoZero"/>
        <c:crossBetween val="between"/>
      </c:valAx>
    </c:plotArea>
    <c:legend>
      <c:legendPos val="r"/>
      <c:layout>
        <c:manualLayout>
          <c:xMode val="edge"/>
          <c:yMode val="edge"/>
          <c:x val="0.6253687189703695"/>
          <c:y val="0.12054979969609057"/>
          <c:w val="0.20212076855777639"/>
          <c:h val="0.38333787603472647"/>
        </c:manualLayout>
      </c:layout>
      <c:txPr>
        <a:bodyPr/>
        <a:lstStyle/>
        <a:p>
          <a:pPr>
            <a:defRPr sz="2400">
              <a:latin typeface="Abadi MT Condensed Light" pitchFamily="34" charset="0"/>
            </a:defRPr>
          </a:pPr>
          <a:endParaRPr lang="en-US"/>
        </a:p>
      </c:txPr>
    </c:legend>
    <c:plotVisOnly val="1"/>
  </c:chart>
  <c:spPr>
    <a:solidFill>
      <a:srgbClr val="C00000">
        <a:alpha val="52157"/>
      </a:srgbClr>
    </a:solidFill>
  </c:sp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1.wmf"/><Relationship Id="rId1" Type="http://schemas.openxmlformats.org/officeDocument/2006/relationships/image" Target="../media/image29.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1.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image" Target="../media/image35.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image" Target="../media/image3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3103CFD3-8EB1-4D9B-A9FA-699F10FF87DA}"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FA220F-7DF4-49AC-8105-B309399B5021}" type="slidenum">
              <a:rPr lang="en-US"/>
              <a:pPr/>
              <a:t>1</a:t>
            </a:fld>
            <a:endParaRPr lang="en-US"/>
          </a:p>
        </p:txBody>
      </p:sp>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3103CFD3-8EB1-4D9B-A9FA-699F10FF87DA}"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7B46AA-2F9C-4217-BB40-F279BE2A7C86}" type="slidenum">
              <a:rPr lang="en-US"/>
              <a:pPr/>
              <a:t>5</a:t>
            </a:fld>
            <a:endParaRPr lang="en-US"/>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01339F-4EDE-4DC3-8DA0-B714D68EDB1D}" type="slidenum">
              <a:rPr lang="en-US"/>
              <a:pPr/>
              <a:t>12</a:t>
            </a:fld>
            <a:endParaRPr lang="en-US"/>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C93F95-612C-4C8C-84D8-52768E252936}" type="slidenum">
              <a:rPr lang="en-US"/>
              <a:pPr/>
              <a:t>14</a:t>
            </a:fld>
            <a:endParaRPr lang="en-US"/>
          </a:p>
        </p:txBody>
      </p:sp>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697D4D-DC4D-4F46-93E0-4661665651EA}" type="slidenum">
              <a:rPr lang="en-US"/>
              <a:pPr/>
              <a:t>27</a:t>
            </a:fld>
            <a:endParaRPr lang="en-US"/>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14BD1E97-F7E1-45B5-9840-9061B89A7DB3}"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F6D290-4ED4-4246-ABEB-FBEE132CD3A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2F5929-807D-44A1-B332-BEE34232F3D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216D15-DB4A-4801-8838-08E038380C2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8AF9A53F-6AD2-4563-91E0-4EE0CD8C394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2B9BEC-A603-4F52-9A22-FAC0181328F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9871A4-B681-4652-B9C1-9ED5C6C01A2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0B5493-9A44-4DA2-8B2B-D7ABA3CC53D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1127EE7-BF6D-4F2D-9F55-1A55497D345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F72E61-22DB-4CC0-BD7F-0FC7961D926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DF7134-A6BC-434E-B346-8E2C265BD61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038D9D9F-5EC1-44E3-A11C-130A12AD6DA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chart" Target="../charts/chart6.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3.jpeg"/><Relationship Id="rId7" Type="http://schemas.openxmlformats.org/officeDocument/2006/relationships/image" Target="../media/image26.jpe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25.jpeg"/><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hyperlink" Target="http://www2.dupont.com/Automotive/en_US/assets/images/newsEvents/ColorPop/NorthAmerica_hi-res.jpg"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10.bin"/><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oleObject" Target="../embeddings/oleObject11.bin"/></Relationships>
</file>

<file path=ppt/slides/_rels/slide2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38.jpeg"/><Relationship Id="rId5" Type="http://schemas.openxmlformats.org/officeDocument/2006/relationships/oleObject" Target="../embeddings/oleObject13.bin"/><Relationship Id="rId4" Type="http://schemas.openxmlformats.org/officeDocument/2006/relationships/oleObject" Target="../embeddings/oleObject12.bin"/></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42.jpeg"/><Relationship Id="rId5" Type="http://schemas.openxmlformats.org/officeDocument/2006/relationships/oleObject" Target="../embeddings/oleObject15.bin"/><Relationship Id="rId4" Type="http://schemas.openxmlformats.org/officeDocument/2006/relationships/oleObject" Target="../embeddings/oleObject14.bin"/></Relationships>
</file>

<file path=ppt/slides/_rels/slide2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1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2052" name="WordArt 4"/>
          <p:cNvSpPr>
            <a:spLocks noChangeArrowheads="1" noChangeShapeType="1" noTextEdit="1"/>
          </p:cNvSpPr>
          <p:nvPr/>
        </p:nvSpPr>
        <p:spPr bwMode="auto">
          <a:xfrm>
            <a:off x="990600" y="1371600"/>
            <a:ext cx="7162800" cy="1905000"/>
          </a:xfrm>
          <a:prstGeom prst="rect">
            <a:avLst/>
          </a:prstGeom>
        </p:spPr>
        <p:txBody>
          <a:bodyPr wrap="none" fromWordArt="1">
            <a:prstTxWarp prst="textDoubleWave1">
              <a:avLst>
                <a:gd name="adj1" fmla="val 6500"/>
                <a:gd name="adj2" fmla="val 0"/>
              </a:avLst>
            </a:prstTxWarp>
          </a:bodyPr>
          <a:lstStyle/>
          <a:p>
            <a:pPr algn="ctr"/>
            <a:r>
              <a:rPr lang="en-US" sz="4800" b="1" kern="10" dirty="0">
                <a:ln w="38100" cap="rnd">
                  <a:solidFill>
                    <a:schemeClr val="tx1"/>
                  </a:solidFill>
                  <a:prstDash val="sysDot"/>
                  <a:round/>
                  <a:headEnd/>
                  <a:tailEnd/>
                </a:ln>
                <a:solidFill>
                  <a:srgbClr val="CC0000"/>
                </a:solidFill>
                <a:effectLst>
                  <a:outerShdw dist="107763" dir="18900000" algn="ctr" rotWithShape="0">
                    <a:srgbClr val="CC0000">
                      <a:alpha val="50000"/>
                    </a:srgbClr>
                  </a:outerShdw>
                </a:effectLst>
                <a:latin typeface="Arial Black"/>
              </a:rPr>
              <a:t>C.B. South Parking Lot</a:t>
            </a:r>
          </a:p>
        </p:txBody>
      </p:sp>
      <p:sp>
        <p:nvSpPr>
          <p:cNvPr id="2054" name="WordArt 6"/>
          <p:cNvSpPr>
            <a:spLocks noChangeArrowheads="1" noChangeShapeType="1" noTextEdit="1"/>
          </p:cNvSpPr>
          <p:nvPr/>
        </p:nvSpPr>
        <p:spPr bwMode="auto">
          <a:xfrm>
            <a:off x="1524000" y="4648200"/>
            <a:ext cx="6248400" cy="1828800"/>
          </a:xfrm>
          <a:prstGeom prst="rect">
            <a:avLst/>
          </a:prstGeom>
          <a:ln w="28575">
            <a:noFill/>
          </a:ln>
        </p:spPr>
        <p:txBody>
          <a:bodyPr wrap="none" fromWordArt="1">
            <a:prstTxWarp prst="textPlain">
              <a:avLst>
                <a:gd name="adj" fmla="val 50000"/>
              </a:avLst>
            </a:prstTxWarp>
          </a:bodyPr>
          <a:lstStyle/>
          <a:p>
            <a:pPr algn="ctr"/>
            <a:r>
              <a:rPr lang="en-US" sz="3600" b="1" kern="10" dirty="0">
                <a:ln w="38100" cap="rnd">
                  <a:solidFill>
                    <a:schemeClr val="tx1"/>
                  </a:solidFill>
                  <a:prstDash val="solid"/>
                  <a:round/>
                  <a:headEnd/>
                  <a:tailEnd/>
                </a:ln>
                <a:solidFill>
                  <a:srgbClr val="CC0000"/>
                </a:solidFill>
                <a:latin typeface="Arial Black"/>
              </a:rPr>
              <a:t>Julia Calandra</a:t>
            </a:r>
          </a:p>
          <a:p>
            <a:pPr algn="ctr"/>
            <a:r>
              <a:rPr lang="en-US" sz="3600" b="1" kern="10" dirty="0">
                <a:ln w="38100" cap="rnd">
                  <a:solidFill>
                    <a:schemeClr val="tx1"/>
                  </a:solidFill>
                  <a:prstDash val="solid"/>
                  <a:round/>
                  <a:headEnd/>
                  <a:tailEnd/>
                </a:ln>
                <a:solidFill>
                  <a:srgbClr val="CC0000"/>
                </a:solidFill>
                <a:latin typeface="Arial Black"/>
              </a:rPr>
              <a:t>Remy Samuels</a:t>
            </a:r>
          </a:p>
          <a:p>
            <a:pPr algn="ctr"/>
            <a:r>
              <a:rPr lang="en-US" sz="3600" b="1" kern="10" dirty="0">
                <a:ln w="38100" cap="rnd">
                  <a:solidFill>
                    <a:schemeClr val="tx1"/>
                  </a:solidFill>
                  <a:prstDash val="solid"/>
                  <a:round/>
                  <a:headEnd/>
                  <a:tailEnd/>
                </a:ln>
                <a:solidFill>
                  <a:srgbClr val="CC0000"/>
                </a:solidFill>
                <a:latin typeface="Arial Black"/>
              </a:rPr>
              <a:t>Lindsey </a:t>
            </a:r>
            <a:r>
              <a:rPr lang="en-US" sz="3600" b="1" kern="10" dirty="0" err="1" smtClean="0">
                <a:ln w="38100" cap="rnd">
                  <a:solidFill>
                    <a:schemeClr val="tx1"/>
                  </a:solidFill>
                  <a:prstDash val="solid"/>
                  <a:round/>
                  <a:headEnd/>
                  <a:tailEnd/>
                </a:ln>
                <a:solidFill>
                  <a:srgbClr val="CC0000"/>
                </a:solidFill>
                <a:latin typeface="Arial Black"/>
              </a:rPr>
              <a:t>Peniston</a:t>
            </a:r>
            <a:endParaRPr lang="en-US" sz="3600" b="1" kern="10" dirty="0">
              <a:ln w="38100" cap="rnd">
                <a:solidFill>
                  <a:schemeClr val="tx1"/>
                </a:solidFill>
                <a:prstDash val="solid"/>
                <a:round/>
                <a:headEnd/>
                <a:tailEnd/>
              </a:ln>
              <a:solidFill>
                <a:srgbClr val="CC0000"/>
              </a:solidFill>
              <a:latin typeface="Arial Black"/>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graphicFrame>
        <p:nvGraphicFramePr>
          <p:cNvPr id="2" name="Chart 1"/>
          <p:cNvGraphicFramePr/>
          <p:nvPr/>
        </p:nvGraphicFramePr>
        <p:xfrm>
          <a:off x="3886200" y="0"/>
          <a:ext cx="52578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0" y="0"/>
            <a:ext cx="3048000" cy="1015663"/>
          </a:xfrm>
          <a:prstGeom prst="rect">
            <a:avLst/>
          </a:prstGeom>
          <a:noFill/>
        </p:spPr>
        <p:txBody>
          <a:bodyPr wrap="square" rtlCol="0">
            <a:spAutoFit/>
          </a:bodyPr>
          <a:lstStyle/>
          <a:p>
            <a:r>
              <a:rPr lang="en-US" sz="6000" dirty="0" smtClean="0">
                <a:latin typeface="Abadi MT Condensed Extra Bold" pitchFamily="34" charset="0"/>
              </a:rPr>
              <a:t>Colors</a:t>
            </a:r>
            <a:endParaRPr lang="en-US" sz="6000" dirty="0">
              <a:latin typeface="Abadi MT Condensed Extra Bold" pitchFamily="34" charset="0"/>
            </a:endParaRPr>
          </a:p>
        </p:txBody>
      </p:sp>
      <p:sp>
        <p:nvSpPr>
          <p:cNvPr id="4" name="TextBox 3"/>
          <p:cNvSpPr txBox="1"/>
          <p:nvPr/>
        </p:nvSpPr>
        <p:spPr>
          <a:xfrm>
            <a:off x="381000" y="1066800"/>
            <a:ext cx="3810000" cy="5016758"/>
          </a:xfrm>
          <a:prstGeom prst="rect">
            <a:avLst/>
          </a:prstGeom>
          <a:solidFill>
            <a:srgbClr val="000000">
              <a:alpha val="38039"/>
            </a:srgbClr>
          </a:solidFill>
        </p:spPr>
        <p:txBody>
          <a:bodyPr wrap="square" rtlCol="0">
            <a:spAutoFit/>
          </a:bodyPr>
          <a:lstStyle/>
          <a:p>
            <a:pPr>
              <a:buFont typeface="Courier New" pitchFamily="49" charset="0"/>
              <a:buChar char="o"/>
            </a:pPr>
            <a:r>
              <a:rPr lang="en-US" sz="3200" dirty="0" smtClean="0">
                <a:latin typeface="Abadi MT Condensed Light" pitchFamily="34" charset="0"/>
              </a:rPr>
              <a:t> Used this graph because it’s more specific but not too specific</a:t>
            </a:r>
          </a:p>
          <a:p>
            <a:pPr>
              <a:buFont typeface="Courier New" pitchFamily="49" charset="0"/>
              <a:buChar char="o"/>
            </a:pPr>
            <a:r>
              <a:rPr lang="en-US" sz="3200" dirty="0" smtClean="0">
                <a:latin typeface="Abadi MT Condensed Light" pitchFamily="34" charset="0"/>
              </a:rPr>
              <a:t> Shows silver is the main color of the population</a:t>
            </a:r>
          </a:p>
          <a:p>
            <a:pPr>
              <a:buFont typeface="Courier New" pitchFamily="49" charset="0"/>
              <a:buChar char="o"/>
            </a:pPr>
            <a:r>
              <a:rPr lang="en-US" sz="3200" dirty="0" smtClean="0">
                <a:latin typeface="Abadi MT Condensed Light" pitchFamily="34" charset="0"/>
              </a:rPr>
              <a:t> Most colors have about equal amounts of SUVs </a:t>
            </a:r>
            <a:endParaRPr lang="en-US" sz="3200" dirty="0">
              <a:latin typeface="Abadi MT Condensed Light"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2" name="Chart 1"/>
          <p:cNvGraphicFramePr/>
          <p:nvPr/>
        </p:nvGraphicFramePr>
        <p:xfrm>
          <a:off x="-228600" y="0"/>
          <a:ext cx="8077200" cy="6858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aphicFrame>
        <p:nvGraphicFramePr>
          <p:cNvPr id="5" name="Chart 4"/>
          <p:cNvGraphicFramePr/>
          <p:nvPr/>
        </p:nvGraphicFramePr>
        <p:xfrm>
          <a:off x="0" y="0"/>
          <a:ext cx="9144000" cy="6096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graphicFrame>
        <p:nvGraphicFramePr>
          <p:cNvPr id="2" name="Chart 1"/>
          <p:cNvGraphicFramePr/>
          <p:nvPr/>
        </p:nvGraphicFramePr>
        <p:xfrm>
          <a:off x="3048000" y="0"/>
          <a:ext cx="6096000" cy="38100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152400" y="228600"/>
            <a:ext cx="4038600" cy="769441"/>
          </a:xfrm>
          <a:prstGeom prst="rect">
            <a:avLst/>
          </a:prstGeom>
          <a:noFill/>
        </p:spPr>
        <p:txBody>
          <a:bodyPr wrap="square" rtlCol="0">
            <a:spAutoFit/>
          </a:bodyPr>
          <a:lstStyle/>
          <a:p>
            <a:r>
              <a:rPr lang="en-US" sz="4400" dirty="0" smtClean="0">
                <a:latin typeface="Abadi MT Condensed Extra Bold" pitchFamily="34" charset="0"/>
              </a:rPr>
              <a:t>Color and Type</a:t>
            </a:r>
            <a:endParaRPr lang="en-US" sz="4400" dirty="0">
              <a:latin typeface="Abadi MT Condensed Extra Bold" pitchFamily="34" charset="0"/>
            </a:endParaRPr>
          </a:p>
        </p:txBody>
      </p:sp>
      <p:sp>
        <p:nvSpPr>
          <p:cNvPr id="4" name="TextBox 3"/>
          <p:cNvSpPr txBox="1"/>
          <p:nvPr/>
        </p:nvSpPr>
        <p:spPr>
          <a:xfrm>
            <a:off x="152400" y="2057400"/>
            <a:ext cx="4114800" cy="1938992"/>
          </a:xfrm>
          <a:prstGeom prst="rect">
            <a:avLst/>
          </a:prstGeom>
          <a:noFill/>
        </p:spPr>
        <p:txBody>
          <a:bodyPr wrap="square" rtlCol="0">
            <a:spAutoFit/>
          </a:bodyPr>
          <a:lstStyle/>
          <a:p>
            <a:pPr>
              <a:buFont typeface="Courier New" pitchFamily="49" charset="0"/>
              <a:buChar char="o"/>
            </a:pPr>
            <a:r>
              <a:rPr lang="en-US" sz="2400" dirty="0" smtClean="0">
                <a:latin typeface="Abadi MT Condensed Light" pitchFamily="34" charset="0"/>
              </a:rPr>
              <a:t> Stacked bar graph</a:t>
            </a:r>
          </a:p>
          <a:p>
            <a:pPr>
              <a:buFont typeface="Courier New" pitchFamily="49" charset="0"/>
              <a:buChar char="o"/>
            </a:pPr>
            <a:r>
              <a:rPr lang="en-US" sz="2400" dirty="0" smtClean="0">
                <a:latin typeface="Abadi MT Condensed Light" pitchFamily="34" charset="0"/>
              </a:rPr>
              <a:t> Shows all variables</a:t>
            </a:r>
          </a:p>
          <a:p>
            <a:pPr>
              <a:buFont typeface="Courier New" pitchFamily="49" charset="0"/>
              <a:buChar char="o"/>
            </a:pPr>
            <a:r>
              <a:rPr lang="en-US" sz="2400" dirty="0" smtClean="0">
                <a:latin typeface="Abadi MT Condensed Light" pitchFamily="34" charset="0"/>
              </a:rPr>
              <a:t> Silver 4- door cars are dominant</a:t>
            </a:r>
          </a:p>
          <a:p>
            <a:pPr>
              <a:buFont typeface="Courier New" pitchFamily="49" charset="0"/>
              <a:buChar char="o"/>
            </a:pPr>
            <a:r>
              <a:rPr lang="en-US" sz="2400" dirty="0" smtClean="0">
                <a:latin typeface="Abadi MT Condensed Light" pitchFamily="34" charset="0"/>
              </a:rPr>
              <a:t> Blue has no 2- door cars, so in the population they must be minimal</a:t>
            </a:r>
            <a:endParaRPr lang="en-US" sz="2400" dirty="0">
              <a:latin typeface="Abadi MT Condensed Light"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4000" r="-24000"/>
          </a:stretch>
        </a:blip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274638"/>
            <a:ext cx="8229600" cy="1325562"/>
          </a:xfrm>
          <a:solidFill>
            <a:srgbClr val="000000">
              <a:alpha val="25098"/>
            </a:srgbClr>
          </a:solidFill>
          <a:ln w="76200">
            <a:solidFill>
              <a:srgbClr val="66FF33"/>
            </a:solidFill>
            <a:prstDash val="sysDot"/>
          </a:ln>
        </p:spPr>
        <p:txBody>
          <a:bodyPr>
            <a:normAutofit/>
          </a:bodyPr>
          <a:lstStyle/>
          <a:p>
            <a:r>
              <a:rPr lang="en-US" sz="8000" b="1" dirty="0">
                <a:solidFill>
                  <a:srgbClr val="66FF33"/>
                </a:solidFill>
                <a:effectLst>
                  <a:glow rad="101600">
                    <a:schemeClr val="tx1">
                      <a:alpha val="60000"/>
                    </a:schemeClr>
                  </a:glow>
                </a:effectLst>
                <a:latin typeface="Abadi MT Condensed Extra Bold" pitchFamily="34" charset="0"/>
              </a:rPr>
              <a:t>Tests We Used</a:t>
            </a:r>
          </a:p>
        </p:txBody>
      </p:sp>
      <p:sp>
        <p:nvSpPr>
          <p:cNvPr id="22531" name="Rectangle 3"/>
          <p:cNvSpPr>
            <a:spLocks noGrp="1" noChangeArrowheads="1"/>
          </p:cNvSpPr>
          <p:nvPr>
            <p:ph idx="1"/>
          </p:nvPr>
        </p:nvSpPr>
        <p:spPr>
          <a:xfrm>
            <a:off x="457200" y="1600200"/>
            <a:ext cx="8229600" cy="4724399"/>
          </a:xfrm>
          <a:solidFill>
            <a:srgbClr val="000000">
              <a:alpha val="25098"/>
            </a:srgbClr>
          </a:solidFill>
          <a:ln w="76200">
            <a:solidFill>
              <a:srgbClr val="66FF33"/>
            </a:solidFill>
            <a:prstDash val="sysDot"/>
          </a:ln>
        </p:spPr>
        <p:txBody>
          <a:bodyPr>
            <a:normAutofit lnSpcReduction="10000"/>
          </a:bodyPr>
          <a:lstStyle/>
          <a:p>
            <a:pPr>
              <a:buFont typeface="Courier New" pitchFamily="49" charset="0"/>
              <a:buChar char="o"/>
            </a:pPr>
            <a:r>
              <a:rPr lang="en-US" sz="3600" b="1" dirty="0" smtClean="0">
                <a:latin typeface="Abadi MT Condensed Light" pitchFamily="34" charset="0"/>
              </a:rPr>
              <a:t>Chi- Square Test: Goodness of Fit</a:t>
            </a:r>
            <a:endParaRPr lang="en-US" sz="3200" dirty="0" smtClean="0">
              <a:latin typeface="Abadi MT Condensed Light" pitchFamily="34" charset="0"/>
            </a:endParaRPr>
          </a:p>
          <a:p>
            <a:pPr lvl="1">
              <a:buFont typeface="Courier New" pitchFamily="49" charset="0"/>
              <a:buChar char="o"/>
            </a:pPr>
            <a:r>
              <a:rPr lang="en-US" sz="3200" dirty="0" smtClean="0">
                <a:latin typeface="Abadi MT Condensed Light" pitchFamily="34" charset="0"/>
              </a:rPr>
              <a:t>Uniform</a:t>
            </a:r>
          </a:p>
          <a:p>
            <a:pPr lvl="1">
              <a:buFont typeface="Courier New" pitchFamily="49" charset="0"/>
              <a:buChar char="o"/>
            </a:pPr>
            <a:r>
              <a:rPr lang="en-US" sz="3200" dirty="0" smtClean="0">
                <a:latin typeface="Abadi MT Condensed Light" pitchFamily="34" charset="0"/>
              </a:rPr>
              <a:t>Our Sample vs. North America</a:t>
            </a:r>
          </a:p>
          <a:p>
            <a:pPr>
              <a:buFont typeface="Courier New" pitchFamily="49" charset="0"/>
              <a:buChar char="o"/>
            </a:pPr>
            <a:r>
              <a:rPr lang="en-US" sz="3600" b="1" dirty="0" smtClean="0">
                <a:latin typeface="Abadi MT Condensed Light" pitchFamily="34" charset="0"/>
              </a:rPr>
              <a:t>Chi- Square Test for Association</a:t>
            </a:r>
            <a:r>
              <a:rPr lang="en-US" sz="3600" dirty="0" smtClean="0">
                <a:latin typeface="Abadi MT Condensed Light" pitchFamily="34" charset="0"/>
              </a:rPr>
              <a:t>: Color vs. Car Size</a:t>
            </a:r>
          </a:p>
          <a:p>
            <a:pPr>
              <a:buFont typeface="Courier New" pitchFamily="49" charset="0"/>
              <a:buChar char="o"/>
            </a:pPr>
            <a:r>
              <a:rPr lang="en-US" sz="3600" b="1" dirty="0" smtClean="0">
                <a:latin typeface="Abadi MT Condensed Light" pitchFamily="34" charset="0"/>
              </a:rPr>
              <a:t>One Proportion Z Test for SUVs</a:t>
            </a:r>
          </a:p>
          <a:p>
            <a:pPr>
              <a:buFont typeface="Courier New" pitchFamily="49" charset="0"/>
              <a:buChar char="o"/>
            </a:pPr>
            <a:r>
              <a:rPr lang="en-US" sz="3600" b="1" dirty="0" smtClean="0">
                <a:latin typeface="Abadi MT Condensed Light" pitchFamily="34" charset="0"/>
              </a:rPr>
              <a:t>One Proportion Z Interval for SUVs</a:t>
            </a:r>
            <a:endParaRPr lang="en-US" sz="3600" b="1" dirty="0">
              <a:latin typeface="Abadi MT Condensed Light" pitchFamily="34" charset="0"/>
            </a:endParaRPr>
          </a:p>
        </p:txBody>
      </p:sp>
      <p:sp>
        <p:nvSpPr>
          <p:cNvPr id="8" name="Rectangle 7"/>
          <p:cNvSpPr/>
          <p:nvPr/>
        </p:nvSpPr>
        <p:spPr>
          <a:xfrm>
            <a:off x="0" y="0"/>
            <a:ext cx="9144000" cy="6858000"/>
          </a:xfrm>
          <a:prstGeom prst="rect">
            <a:avLst/>
          </a:prstGeom>
          <a:noFill/>
          <a:ln w="762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52400" y="152400"/>
            <a:ext cx="8839200" cy="6400800"/>
          </a:xfrm>
          <a:prstGeom prst="rect">
            <a:avLst/>
          </a:prstGeom>
          <a:noFill/>
          <a:ln w="76200">
            <a:solidFill>
              <a:srgbClr val="008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9000" r="-2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1143000"/>
          </a:xfrm>
          <a:ln>
            <a:noFill/>
          </a:ln>
        </p:spPr>
        <p:txBody>
          <a:bodyPr>
            <a:noAutofit/>
          </a:bodyPr>
          <a:lstStyle/>
          <a:p>
            <a:r>
              <a:rPr lang="en-US" sz="4800" dirty="0" smtClean="0">
                <a:solidFill>
                  <a:srgbClr val="002060"/>
                </a:solidFill>
                <a:effectLst>
                  <a:glow rad="101600">
                    <a:schemeClr val="tx1">
                      <a:alpha val="60000"/>
                    </a:schemeClr>
                  </a:glow>
                  <a:outerShdw blurRad="114300" dist="101600" dir="2700000" algn="tl" rotWithShape="0">
                    <a:srgbClr val="000000">
                      <a:alpha val="40000"/>
                    </a:srgbClr>
                  </a:outerShdw>
                </a:effectLst>
                <a:latin typeface="Abadi MT Condensed Extra Bold" pitchFamily="34" charset="0"/>
              </a:rPr>
              <a:t>Assumptions for    </a:t>
            </a:r>
            <a:br>
              <a:rPr lang="en-US" sz="4800" dirty="0" smtClean="0">
                <a:solidFill>
                  <a:srgbClr val="002060"/>
                </a:solidFill>
                <a:effectLst>
                  <a:glow rad="101600">
                    <a:schemeClr val="tx1">
                      <a:alpha val="60000"/>
                    </a:schemeClr>
                  </a:glow>
                  <a:outerShdw blurRad="114300" dist="101600" dir="2700000" algn="tl" rotWithShape="0">
                    <a:srgbClr val="000000">
                      <a:alpha val="40000"/>
                    </a:srgbClr>
                  </a:outerShdw>
                </a:effectLst>
                <a:latin typeface="Abadi MT Condensed Extra Bold" pitchFamily="34" charset="0"/>
              </a:rPr>
            </a:br>
            <a:r>
              <a:rPr lang="en-US" sz="4800" dirty="0" smtClean="0">
                <a:solidFill>
                  <a:srgbClr val="002060"/>
                </a:solidFill>
                <a:effectLst>
                  <a:glow rad="101600">
                    <a:schemeClr val="tx1">
                      <a:alpha val="60000"/>
                    </a:schemeClr>
                  </a:glow>
                  <a:outerShdw blurRad="114300" dist="101600" dir="2700000" algn="tl" rotWithShape="0">
                    <a:srgbClr val="000000">
                      <a:alpha val="40000"/>
                    </a:srgbClr>
                  </a:outerShdw>
                </a:effectLst>
                <a:latin typeface="Abadi MT Condensed Extra Bold" pitchFamily="34" charset="0"/>
              </a:rPr>
              <a:t>Goodness of Fit</a:t>
            </a:r>
            <a:endParaRPr lang="en-US" sz="4800" dirty="0">
              <a:solidFill>
                <a:srgbClr val="002060"/>
              </a:solidFill>
              <a:effectLst>
                <a:glow rad="101600">
                  <a:schemeClr val="tx1">
                    <a:alpha val="60000"/>
                  </a:schemeClr>
                </a:glow>
                <a:outerShdw blurRad="114300" dist="101600" dir="2700000" algn="tl" rotWithShape="0">
                  <a:srgbClr val="000000">
                    <a:alpha val="40000"/>
                  </a:srgbClr>
                </a:outerShdw>
              </a:effectLst>
              <a:latin typeface="Abadi MT Condensed Extra Bold" pitchFamily="34" charset="0"/>
            </a:endParaRPr>
          </a:p>
        </p:txBody>
      </p:sp>
      <p:sp>
        <p:nvSpPr>
          <p:cNvPr id="3" name="Content Placeholder 2"/>
          <p:cNvSpPr>
            <a:spLocks noGrp="1"/>
          </p:cNvSpPr>
          <p:nvPr>
            <p:ph idx="1"/>
          </p:nvPr>
        </p:nvSpPr>
        <p:spPr>
          <a:xfrm>
            <a:off x="4724400" y="2209800"/>
            <a:ext cx="4419600" cy="1828800"/>
          </a:xfrm>
          <a:solidFill>
            <a:srgbClr val="FFFFFF">
              <a:alpha val="52941"/>
            </a:srgbClr>
          </a:solidFill>
          <a:ln w="28575">
            <a:solidFill>
              <a:srgbClr val="002060"/>
            </a:solidFill>
          </a:ln>
        </p:spPr>
        <p:txBody>
          <a:bodyPr>
            <a:normAutofit lnSpcReduction="10000"/>
          </a:bodyPr>
          <a:lstStyle/>
          <a:p>
            <a:pPr>
              <a:buFont typeface="Courier New" pitchFamily="49" charset="0"/>
              <a:buChar char="o"/>
            </a:pPr>
            <a:r>
              <a:rPr lang="en-US" dirty="0" smtClean="0">
                <a:solidFill>
                  <a:srgbClr val="002060"/>
                </a:solidFill>
                <a:latin typeface="Abadi MT Condensed Light" pitchFamily="34" charset="0"/>
              </a:rPr>
              <a:t>Assumed (we performed the test)</a:t>
            </a:r>
          </a:p>
          <a:p>
            <a:pPr>
              <a:buFont typeface="Courier New" pitchFamily="49" charset="0"/>
              <a:buChar char="o"/>
            </a:pPr>
            <a:r>
              <a:rPr lang="en-US" dirty="0" smtClean="0">
                <a:solidFill>
                  <a:srgbClr val="002060"/>
                </a:solidFill>
                <a:latin typeface="Abadi MT Condensed Light" pitchFamily="34" charset="0"/>
              </a:rPr>
              <a:t>√ (all expected counts are 16.5714)</a:t>
            </a:r>
          </a:p>
          <a:p>
            <a:endParaRPr lang="en-US" dirty="0"/>
          </a:p>
        </p:txBody>
      </p:sp>
      <p:sp>
        <p:nvSpPr>
          <p:cNvPr id="4" name="TextBox 3"/>
          <p:cNvSpPr txBox="1"/>
          <p:nvPr/>
        </p:nvSpPr>
        <p:spPr>
          <a:xfrm>
            <a:off x="0" y="2209800"/>
            <a:ext cx="4724400" cy="1815882"/>
          </a:xfrm>
          <a:prstGeom prst="rect">
            <a:avLst/>
          </a:prstGeom>
          <a:solidFill>
            <a:srgbClr val="FFFFFF">
              <a:alpha val="52941"/>
            </a:srgbClr>
          </a:solidFill>
          <a:ln w="28575">
            <a:solidFill>
              <a:srgbClr val="002060"/>
            </a:solidFill>
          </a:ln>
        </p:spPr>
        <p:txBody>
          <a:bodyPr wrap="square" rtlCol="0">
            <a:spAutoFit/>
          </a:bodyPr>
          <a:lstStyle/>
          <a:p>
            <a:pPr>
              <a:buFont typeface="Courier New" pitchFamily="49" charset="0"/>
              <a:buChar char="o"/>
            </a:pPr>
            <a:r>
              <a:rPr lang="en-US" sz="2800" dirty="0" smtClean="0">
                <a:latin typeface="Abadi MT Condensed Light" pitchFamily="34" charset="0"/>
              </a:rPr>
              <a:t> </a:t>
            </a:r>
            <a:r>
              <a:rPr lang="en-US" sz="2800" dirty="0" smtClean="0">
                <a:solidFill>
                  <a:srgbClr val="002060"/>
                </a:solidFill>
                <a:latin typeface="Abadi MT Condensed Light" pitchFamily="34" charset="0"/>
              </a:rPr>
              <a:t>SRS</a:t>
            </a:r>
          </a:p>
          <a:p>
            <a:pPr>
              <a:buFont typeface="Courier New" pitchFamily="49" charset="0"/>
              <a:buChar char="o"/>
            </a:pPr>
            <a:r>
              <a:rPr lang="en-US" sz="2800" dirty="0" smtClean="0">
                <a:latin typeface="Abadi MT Condensed Light" pitchFamily="34" charset="0"/>
              </a:rPr>
              <a:t> </a:t>
            </a:r>
            <a:r>
              <a:rPr lang="en-US" sz="2800" dirty="0" smtClean="0">
                <a:solidFill>
                  <a:srgbClr val="002060"/>
                </a:solidFill>
                <a:latin typeface="Abadi MT Condensed Light" pitchFamily="34" charset="0"/>
              </a:rPr>
              <a:t>Sample size large enough that all expected counts are greater than or equal to 5</a:t>
            </a:r>
            <a:endParaRPr lang="en-US" sz="2800" dirty="0">
              <a:latin typeface="Abadi MT Condensed Light" pitchFamily="34" charset="0"/>
            </a:endParaRPr>
          </a:p>
        </p:txBody>
      </p:sp>
      <p:graphicFrame>
        <p:nvGraphicFramePr>
          <p:cNvPr id="9217" name="Object 1"/>
          <p:cNvGraphicFramePr>
            <a:graphicFrameLocks noChangeAspect="1"/>
          </p:cNvGraphicFramePr>
          <p:nvPr/>
        </p:nvGraphicFramePr>
        <p:xfrm>
          <a:off x="990600" y="914400"/>
          <a:ext cx="914400" cy="685800"/>
        </p:xfrm>
        <a:graphic>
          <a:graphicData uri="http://schemas.openxmlformats.org/presentationml/2006/ole">
            <p:oleObj spid="_x0000_s9217" name="Equation" r:id="rId4" imgW="203040" imgH="228600" progId="Equation.3">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 name="Picture 9" descr="US_6.jpg"/>
          <p:cNvPicPr>
            <a:picLocks noChangeAspect="1"/>
          </p:cNvPicPr>
          <p:nvPr/>
        </p:nvPicPr>
        <p:blipFill>
          <a:blip r:embed="rId3">
            <a:duotone>
              <a:prstClr val="black"/>
              <a:srgbClr val="D9C3A5">
                <a:tint val="50000"/>
                <a:satMod val="180000"/>
              </a:srgbClr>
            </a:duotone>
          </a:blip>
          <a:stretch>
            <a:fillRect/>
          </a:stretch>
        </p:blipFill>
        <p:spPr>
          <a:xfrm>
            <a:off x="152400" y="685800"/>
            <a:ext cx="926592" cy="917448"/>
          </a:xfrm>
          <a:prstGeom prst="rect">
            <a:avLst/>
          </a:prstGeom>
          <a:effectLst>
            <a:softEdge rad="63500"/>
          </a:effectLst>
        </p:spPr>
      </p:pic>
      <p:pic>
        <p:nvPicPr>
          <p:cNvPr id="7" name="Picture 6" descr="ROUSH_Stage3_F150.jpg"/>
          <p:cNvPicPr>
            <a:picLocks noChangeAspect="1"/>
          </p:cNvPicPr>
          <p:nvPr/>
        </p:nvPicPr>
        <p:blipFill>
          <a:blip r:embed="rId4" cstate="print"/>
          <a:srcRect t="3572"/>
          <a:stretch>
            <a:fillRect/>
          </a:stretch>
        </p:blipFill>
        <p:spPr>
          <a:xfrm>
            <a:off x="5142523" y="-152400"/>
            <a:ext cx="4001477" cy="2057400"/>
          </a:xfrm>
          <a:prstGeom prst="rect">
            <a:avLst/>
          </a:prstGeom>
          <a:effectLst>
            <a:softEdge rad="635000"/>
          </a:effectLst>
        </p:spPr>
      </p:pic>
      <p:pic>
        <p:nvPicPr>
          <p:cNvPr id="4" name="Content Placeholder 3" descr="GetAttachment.jpg"/>
          <p:cNvPicPr>
            <a:picLocks noGrp="1" noChangeAspect="1"/>
          </p:cNvPicPr>
          <p:nvPr>
            <p:ph idx="1"/>
          </p:nvPr>
        </p:nvPicPr>
        <p:blipFill>
          <a:blip r:embed="rId5"/>
          <a:srcRect t="12196" b="2439"/>
          <a:stretch>
            <a:fillRect/>
          </a:stretch>
        </p:blipFill>
        <p:spPr>
          <a:xfrm>
            <a:off x="34717" y="1524000"/>
            <a:ext cx="9109283" cy="5334000"/>
          </a:xfrm>
          <a:effectLst>
            <a:softEdge rad="12700"/>
          </a:effectLst>
        </p:spPr>
      </p:pic>
      <p:graphicFrame>
        <p:nvGraphicFramePr>
          <p:cNvPr id="8194" name="Object 2"/>
          <p:cNvGraphicFramePr>
            <a:graphicFrameLocks noChangeAspect="1"/>
          </p:cNvGraphicFramePr>
          <p:nvPr/>
        </p:nvGraphicFramePr>
        <p:xfrm>
          <a:off x="0" y="0"/>
          <a:ext cx="1320800" cy="990600"/>
        </p:xfrm>
        <a:graphic>
          <a:graphicData uri="http://schemas.openxmlformats.org/presentationml/2006/ole">
            <p:oleObj spid="_x0000_s8194" name="Equation" r:id="rId6" imgW="203040" imgH="228600" progId="Equation.3">
              <p:embed/>
            </p:oleObj>
          </a:graphicData>
        </a:graphic>
      </p:graphicFrame>
      <p:sp>
        <p:nvSpPr>
          <p:cNvPr id="6" name="TextBox 5"/>
          <p:cNvSpPr txBox="1"/>
          <p:nvPr/>
        </p:nvSpPr>
        <p:spPr>
          <a:xfrm>
            <a:off x="990600" y="152400"/>
            <a:ext cx="4800600" cy="923330"/>
          </a:xfrm>
          <a:prstGeom prst="rect">
            <a:avLst/>
          </a:prstGeom>
          <a:noFill/>
        </p:spPr>
        <p:txBody>
          <a:bodyPr wrap="square" rtlCol="0">
            <a:spAutoFit/>
          </a:bodyPr>
          <a:lstStyle/>
          <a:p>
            <a:r>
              <a:rPr lang="en-US" sz="5400" dirty="0" smtClean="0">
                <a:solidFill>
                  <a:schemeClr val="bg1"/>
                </a:solidFill>
                <a:latin typeface="Abadi MT Condensed Extra Bold" pitchFamily="34" charset="0"/>
              </a:rPr>
              <a:t>Goodness Of Fit</a:t>
            </a:r>
            <a:endParaRPr lang="en-US" sz="5400" dirty="0">
              <a:solidFill>
                <a:schemeClr val="bg1"/>
              </a:solidFill>
              <a:latin typeface="Abadi MT Condensed Extra Bold" pitchFamily="34" charset="0"/>
            </a:endParaRPr>
          </a:p>
        </p:txBody>
      </p:sp>
      <p:pic>
        <p:nvPicPr>
          <p:cNvPr id="8" name="Picture 7" descr="U2861_19-75x27-5~City-Street-Signs-Posters.jpg"/>
          <p:cNvPicPr>
            <a:picLocks noChangeAspect="1"/>
          </p:cNvPicPr>
          <p:nvPr/>
        </p:nvPicPr>
        <p:blipFill>
          <a:blip r:embed="rId7"/>
          <a:stretch>
            <a:fillRect/>
          </a:stretch>
        </p:blipFill>
        <p:spPr>
          <a:xfrm>
            <a:off x="7620000" y="2209800"/>
            <a:ext cx="1873292" cy="2609850"/>
          </a:xfrm>
          <a:prstGeom prst="rect">
            <a:avLst/>
          </a:prstGeom>
          <a:effectLst>
            <a:softEdge rad="635000"/>
          </a:effectLst>
        </p:spPr>
      </p:pic>
      <p:pic>
        <p:nvPicPr>
          <p:cNvPr id="9" name="Picture 8" descr="driving.jpg"/>
          <p:cNvPicPr>
            <a:picLocks noChangeAspect="1"/>
          </p:cNvPicPr>
          <p:nvPr/>
        </p:nvPicPr>
        <p:blipFill>
          <a:blip r:embed="rId8"/>
          <a:srcRect l="13088" t="28705"/>
          <a:stretch>
            <a:fillRect/>
          </a:stretch>
        </p:blipFill>
        <p:spPr>
          <a:xfrm>
            <a:off x="6244388" y="4953000"/>
            <a:ext cx="2671011" cy="1371600"/>
          </a:xfrm>
          <a:prstGeom prst="rect">
            <a:avLst/>
          </a:prstGeom>
          <a:effectLst>
            <a:softEdge rad="317500"/>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Picture 1"/>
          <p:cNvPicPr/>
          <p:nvPr/>
        </p:nvPicPr>
        <p:blipFill>
          <a:blip r:embed="rId3"/>
          <a:srcRect/>
          <a:stretch>
            <a:fillRect/>
          </a:stretch>
        </p:blipFill>
        <p:spPr bwMode="auto">
          <a:xfrm>
            <a:off x="3200400" y="0"/>
            <a:ext cx="5943600" cy="6858000"/>
          </a:xfrm>
          <a:prstGeom prst="rect">
            <a:avLst/>
          </a:prstGeom>
          <a:noFill/>
          <a:ln w="9525">
            <a:noFill/>
            <a:miter lim="800000"/>
            <a:headEnd/>
            <a:tailEnd/>
          </a:ln>
        </p:spPr>
      </p:pic>
      <p:sp>
        <p:nvSpPr>
          <p:cNvPr id="3" name="TextBox 2"/>
          <p:cNvSpPr txBox="1"/>
          <p:nvPr/>
        </p:nvSpPr>
        <p:spPr>
          <a:xfrm>
            <a:off x="0" y="381000"/>
            <a:ext cx="3200400" cy="5847755"/>
          </a:xfrm>
          <a:prstGeom prst="rect">
            <a:avLst/>
          </a:prstGeom>
          <a:solidFill>
            <a:srgbClr val="382971">
              <a:alpha val="67059"/>
            </a:srgbClr>
          </a:solidFill>
        </p:spPr>
        <p:txBody>
          <a:bodyPr wrap="square" rtlCol="0">
            <a:spAutoFit/>
          </a:bodyPr>
          <a:lstStyle/>
          <a:p>
            <a:r>
              <a:rPr lang="en-US" dirty="0" smtClean="0"/>
              <a:t>We found a </a:t>
            </a:r>
            <a:r>
              <a:rPr lang="en-US" dirty="0" smtClean="0">
                <a:hlinkClick r:id="rId4"/>
              </a:rPr>
              <a:t>website</a:t>
            </a:r>
            <a:r>
              <a:rPr lang="en-US" dirty="0" smtClean="0"/>
              <a:t> releasing </a:t>
            </a:r>
            <a:r>
              <a:rPr lang="en-US" sz="2000" b="1" dirty="0" smtClean="0"/>
              <a:t>the car colors of 2006 in North America </a:t>
            </a:r>
            <a:r>
              <a:rPr lang="en-US" dirty="0" smtClean="0"/>
              <a:t>from the DuPont Annual Color Popularity Report.  </a:t>
            </a:r>
          </a:p>
          <a:p>
            <a:r>
              <a:rPr lang="en-US" sz="2000" b="1" dirty="0" smtClean="0"/>
              <a:t>We decided to see if this distribution (“overall”) fit the distribution of car colors from CB South’s parking lot</a:t>
            </a:r>
            <a:r>
              <a:rPr lang="en-US" dirty="0" smtClean="0"/>
              <a:t>.  </a:t>
            </a:r>
          </a:p>
          <a:p>
            <a:r>
              <a:rPr lang="en-US" dirty="0" smtClean="0"/>
              <a:t>We included light brown and yellow/gold in the “other” category, making “other” 11%. We included silver and gray together, as we had in our study, making “silver” 32%.  We also combined white pearl with white, making “white” 19%.</a:t>
            </a:r>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
        <p:nvSpPr>
          <p:cNvPr id="2" name="TextBox 1"/>
          <p:cNvSpPr txBox="1"/>
          <p:nvPr/>
        </p:nvSpPr>
        <p:spPr>
          <a:xfrm>
            <a:off x="0" y="0"/>
            <a:ext cx="9144000" cy="646331"/>
          </a:xfrm>
          <a:prstGeom prst="rect">
            <a:avLst/>
          </a:prstGeom>
          <a:noFill/>
        </p:spPr>
        <p:txBody>
          <a:bodyPr wrap="square" rtlCol="0">
            <a:spAutoFit/>
          </a:bodyPr>
          <a:lstStyle/>
          <a:p>
            <a:pPr algn="ctr"/>
            <a:r>
              <a:rPr lang="en-US" sz="3600" b="1" dirty="0" smtClean="0">
                <a:ln>
                  <a:solidFill>
                    <a:schemeClr val="bg1"/>
                  </a:solidFill>
                </a:ln>
                <a:solidFill>
                  <a:srgbClr val="00B0F0"/>
                </a:solidFill>
              </a:rPr>
              <a:t>Test – Goodness of Fit</a:t>
            </a:r>
          </a:p>
        </p:txBody>
      </p:sp>
      <p:sp>
        <p:nvSpPr>
          <p:cNvPr id="3" name="TextBox 2"/>
          <p:cNvSpPr txBox="1"/>
          <p:nvPr/>
        </p:nvSpPr>
        <p:spPr>
          <a:xfrm>
            <a:off x="2514600" y="2743200"/>
            <a:ext cx="3048000" cy="2308324"/>
          </a:xfrm>
          <a:prstGeom prst="rect">
            <a:avLst/>
          </a:prstGeom>
          <a:solidFill>
            <a:srgbClr val="002060">
              <a:alpha val="50196"/>
            </a:srgbClr>
          </a:solidFill>
          <a:ln>
            <a:solidFill>
              <a:schemeClr val="tx1"/>
            </a:solidFill>
          </a:ln>
        </p:spPr>
        <p:txBody>
          <a:bodyPr wrap="square" rtlCol="0">
            <a:spAutoFit/>
          </a:bodyPr>
          <a:lstStyle/>
          <a:p>
            <a:r>
              <a:rPr lang="en-US" b="1" dirty="0" smtClean="0"/>
              <a:t>Expected:                            </a:t>
            </a:r>
          </a:p>
          <a:p>
            <a:r>
              <a:rPr lang="en-US" dirty="0" smtClean="0"/>
              <a:t>Red - (.11)(116) = 12.76</a:t>
            </a:r>
          </a:p>
          <a:p>
            <a:r>
              <a:rPr lang="en-US" dirty="0" smtClean="0"/>
              <a:t>Silver - (.32)(116) = 37.12</a:t>
            </a:r>
          </a:p>
          <a:p>
            <a:r>
              <a:rPr lang="en-US" dirty="0" smtClean="0"/>
              <a:t>Green - (.04)(116) = 4.64</a:t>
            </a:r>
          </a:p>
          <a:p>
            <a:r>
              <a:rPr lang="en-US" dirty="0" smtClean="0"/>
              <a:t>Blue - (.11)(116) = 12.76</a:t>
            </a:r>
          </a:p>
          <a:p>
            <a:r>
              <a:rPr lang="en-US" dirty="0" smtClean="0"/>
              <a:t>White – (.19)(116) = 22.04</a:t>
            </a:r>
          </a:p>
          <a:p>
            <a:r>
              <a:rPr lang="en-US" dirty="0" smtClean="0"/>
              <a:t>Black – (.13)(116) = 15.08</a:t>
            </a:r>
          </a:p>
          <a:p>
            <a:r>
              <a:rPr lang="en-US" dirty="0" smtClean="0"/>
              <a:t>Other – (.11)(116) = 12.76</a:t>
            </a:r>
            <a:endParaRPr lang="en-US" dirty="0"/>
          </a:p>
        </p:txBody>
      </p:sp>
      <p:sp>
        <p:nvSpPr>
          <p:cNvPr id="4" name="TextBox 3"/>
          <p:cNvSpPr txBox="1"/>
          <p:nvPr/>
        </p:nvSpPr>
        <p:spPr>
          <a:xfrm>
            <a:off x="5562600" y="2743200"/>
            <a:ext cx="1447800" cy="2308324"/>
          </a:xfrm>
          <a:prstGeom prst="rect">
            <a:avLst/>
          </a:prstGeom>
          <a:solidFill>
            <a:srgbClr val="002060">
              <a:alpha val="50196"/>
            </a:srgbClr>
          </a:solidFill>
          <a:ln>
            <a:solidFill>
              <a:schemeClr val="tx1"/>
            </a:solidFill>
          </a:ln>
        </p:spPr>
        <p:txBody>
          <a:bodyPr wrap="square" rtlCol="0">
            <a:spAutoFit/>
          </a:bodyPr>
          <a:lstStyle/>
          <a:p>
            <a:r>
              <a:rPr lang="en-US" b="1" dirty="0" smtClean="0"/>
              <a:t>Observed:                            </a:t>
            </a:r>
          </a:p>
          <a:p>
            <a:r>
              <a:rPr lang="en-US" dirty="0" smtClean="0"/>
              <a:t>Red - 15</a:t>
            </a:r>
          </a:p>
          <a:p>
            <a:r>
              <a:rPr lang="en-US" dirty="0" smtClean="0"/>
              <a:t>Silver - 32     </a:t>
            </a:r>
          </a:p>
          <a:p>
            <a:r>
              <a:rPr lang="en-US" dirty="0" smtClean="0"/>
              <a:t>Green - 12</a:t>
            </a:r>
          </a:p>
          <a:p>
            <a:r>
              <a:rPr lang="en-US" dirty="0" smtClean="0"/>
              <a:t>Blue - 13</a:t>
            </a:r>
          </a:p>
          <a:p>
            <a:r>
              <a:rPr lang="en-US" dirty="0" smtClean="0"/>
              <a:t>White - 19</a:t>
            </a:r>
          </a:p>
          <a:p>
            <a:r>
              <a:rPr lang="en-US" dirty="0" smtClean="0"/>
              <a:t>Black - 15</a:t>
            </a:r>
          </a:p>
          <a:p>
            <a:r>
              <a:rPr lang="en-US" dirty="0" smtClean="0"/>
              <a:t>Other - 10</a:t>
            </a:r>
            <a:endParaRPr lang="en-US" dirty="0"/>
          </a:p>
        </p:txBody>
      </p:sp>
      <p:sp>
        <p:nvSpPr>
          <p:cNvPr id="5" name="TextBox 4"/>
          <p:cNvSpPr txBox="1"/>
          <p:nvPr/>
        </p:nvSpPr>
        <p:spPr>
          <a:xfrm>
            <a:off x="0" y="1981200"/>
            <a:ext cx="9144000" cy="707886"/>
          </a:xfrm>
          <a:prstGeom prst="rect">
            <a:avLst/>
          </a:prstGeom>
          <a:solidFill>
            <a:srgbClr val="002060">
              <a:alpha val="50196"/>
            </a:srgbClr>
          </a:solidFill>
          <a:ln>
            <a:solidFill>
              <a:schemeClr val="tx1"/>
            </a:solidFill>
          </a:ln>
        </p:spPr>
        <p:txBody>
          <a:bodyPr wrap="square" rtlCol="0">
            <a:spAutoFit/>
          </a:bodyPr>
          <a:lstStyle/>
          <a:p>
            <a:r>
              <a:rPr lang="en-US" sz="2000" b="1" dirty="0" smtClean="0"/>
              <a:t>H</a:t>
            </a:r>
            <a:r>
              <a:rPr lang="en-US" sz="2000" b="1" baseline="-25000" dirty="0" smtClean="0"/>
              <a:t>o</a:t>
            </a:r>
            <a:r>
              <a:rPr lang="en-US" sz="2000" b="1" dirty="0" smtClean="0"/>
              <a:t>:  </a:t>
            </a:r>
            <a:r>
              <a:rPr lang="en-US" sz="2000" dirty="0" smtClean="0"/>
              <a:t>The observed frequency distribution of car colors fits the expected.</a:t>
            </a:r>
          </a:p>
          <a:p>
            <a:r>
              <a:rPr lang="en-US" sz="2000" b="1" dirty="0" smtClean="0"/>
              <a:t>H</a:t>
            </a:r>
            <a:r>
              <a:rPr lang="en-US" sz="2000" b="1" baseline="-25000" dirty="0" smtClean="0"/>
              <a:t>a</a:t>
            </a:r>
            <a:r>
              <a:rPr lang="en-US" sz="2000" b="1" dirty="0" smtClean="0"/>
              <a:t>:  </a:t>
            </a:r>
            <a:r>
              <a:rPr lang="en-US" sz="2000" dirty="0" smtClean="0"/>
              <a:t>The observed frequency distribution of car colors does not fit the expected.</a:t>
            </a:r>
            <a:endParaRPr lang="en-US" sz="2000" dirty="0"/>
          </a:p>
        </p:txBody>
      </p:sp>
      <p:sp>
        <p:nvSpPr>
          <p:cNvPr id="7" name="TextBox 6"/>
          <p:cNvSpPr txBox="1"/>
          <p:nvPr/>
        </p:nvSpPr>
        <p:spPr>
          <a:xfrm>
            <a:off x="4191000" y="609600"/>
            <a:ext cx="4953000" cy="1323439"/>
          </a:xfrm>
          <a:prstGeom prst="rect">
            <a:avLst/>
          </a:prstGeom>
          <a:solidFill>
            <a:srgbClr val="002060">
              <a:alpha val="50196"/>
            </a:srgbClr>
          </a:solidFill>
          <a:ln>
            <a:solidFill>
              <a:schemeClr val="tx1"/>
            </a:solidFill>
          </a:ln>
        </p:spPr>
        <p:txBody>
          <a:bodyPr wrap="square" rtlCol="0">
            <a:spAutoFit/>
          </a:bodyPr>
          <a:lstStyle/>
          <a:p>
            <a:r>
              <a:rPr lang="en-US" sz="2000" b="1" u="sng" dirty="0" smtClean="0"/>
              <a:t>Check</a:t>
            </a:r>
          </a:p>
          <a:p>
            <a:pPr>
              <a:buFont typeface="Arial" pitchFamily="34" charset="0"/>
              <a:buChar char="•"/>
            </a:pPr>
            <a:r>
              <a:rPr lang="en-US" sz="2000" dirty="0" smtClean="0"/>
              <a:t>Assumed</a:t>
            </a:r>
          </a:p>
          <a:p>
            <a:pPr>
              <a:buFont typeface="Arial" pitchFamily="34" charset="0"/>
              <a:buChar char="•"/>
            </a:pPr>
            <a:r>
              <a:rPr lang="en-US" sz="2000" dirty="0" smtClean="0"/>
              <a:t>Does not check- Since green’s expected count of 4.64 is close to 5 we proceed</a:t>
            </a:r>
            <a:endParaRPr lang="en-US" sz="2000" dirty="0"/>
          </a:p>
        </p:txBody>
      </p:sp>
      <p:sp>
        <p:nvSpPr>
          <p:cNvPr id="8" name="TextBox 7"/>
          <p:cNvSpPr txBox="1"/>
          <p:nvPr/>
        </p:nvSpPr>
        <p:spPr>
          <a:xfrm>
            <a:off x="0" y="609600"/>
            <a:ext cx="4191000" cy="1323439"/>
          </a:xfrm>
          <a:prstGeom prst="rect">
            <a:avLst/>
          </a:prstGeom>
          <a:solidFill>
            <a:srgbClr val="002060">
              <a:alpha val="50196"/>
            </a:srgbClr>
          </a:solidFill>
          <a:ln>
            <a:solidFill>
              <a:schemeClr val="tx1"/>
            </a:solidFill>
          </a:ln>
        </p:spPr>
        <p:txBody>
          <a:bodyPr wrap="square" rtlCol="0">
            <a:spAutoFit/>
          </a:bodyPr>
          <a:lstStyle/>
          <a:p>
            <a:r>
              <a:rPr lang="en-US" sz="2000" b="1" u="sng" dirty="0" smtClean="0"/>
              <a:t>State</a:t>
            </a:r>
          </a:p>
          <a:p>
            <a:pPr>
              <a:buFont typeface="Arial" pitchFamily="34" charset="0"/>
              <a:buChar char="•"/>
            </a:pPr>
            <a:r>
              <a:rPr lang="en-US" sz="2000" dirty="0" smtClean="0"/>
              <a:t>SRS</a:t>
            </a:r>
          </a:p>
          <a:p>
            <a:pPr>
              <a:buFont typeface="Arial" pitchFamily="34" charset="0"/>
              <a:buChar char="•"/>
            </a:pPr>
            <a:r>
              <a:rPr lang="en-US" sz="2000" dirty="0" smtClean="0"/>
              <a:t>Sample size large enough so all expected counts ≥ 5</a:t>
            </a:r>
            <a:endParaRPr lang="en-US" sz="2000" dirty="0"/>
          </a:p>
        </p:txBody>
      </p:sp>
      <p:graphicFrame>
        <p:nvGraphicFramePr>
          <p:cNvPr id="10" name="Object 9"/>
          <p:cNvGraphicFramePr>
            <a:graphicFrameLocks noChangeAspect="1"/>
          </p:cNvGraphicFramePr>
          <p:nvPr/>
        </p:nvGraphicFramePr>
        <p:xfrm>
          <a:off x="0" y="5105400"/>
          <a:ext cx="6988629" cy="762000"/>
        </p:xfrm>
        <a:graphic>
          <a:graphicData uri="http://schemas.openxmlformats.org/presentationml/2006/ole">
            <p:oleObj spid="_x0000_s1026" name="Equation" r:id="rId4" imgW="4076640" imgH="444240" progId="Equation.3">
              <p:embed/>
            </p:oleObj>
          </a:graphicData>
        </a:graphic>
      </p:graphicFrame>
      <p:sp>
        <p:nvSpPr>
          <p:cNvPr id="11" name="TextBox 10"/>
          <p:cNvSpPr txBox="1"/>
          <p:nvPr/>
        </p:nvSpPr>
        <p:spPr>
          <a:xfrm>
            <a:off x="7003983" y="5310738"/>
            <a:ext cx="2057400" cy="461665"/>
          </a:xfrm>
          <a:prstGeom prst="rect">
            <a:avLst/>
          </a:prstGeom>
          <a:solidFill>
            <a:schemeClr val="accent3">
              <a:lumMod val="60000"/>
              <a:lumOff val="40000"/>
              <a:alpha val="40000"/>
            </a:schemeClr>
          </a:solidFill>
        </p:spPr>
        <p:txBody>
          <a:bodyPr wrap="square" rtlCol="0">
            <a:spAutoFit/>
          </a:bodyPr>
          <a:lstStyle/>
          <a:p>
            <a:r>
              <a:rPr lang="en-US" sz="2400" dirty="0" smtClean="0">
                <a:solidFill>
                  <a:schemeClr val="bg1"/>
                </a:solidFill>
              </a:rPr>
              <a:t>…= 13.7952</a:t>
            </a:r>
            <a:endParaRPr lang="en-US" sz="2400" dirty="0">
              <a:solidFill>
                <a:schemeClr val="bg1"/>
              </a:solidFill>
            </a:endParaRPr>
          </a:p>
        </p:txBody>
      </p:sp>
      <p:graphicFrame>
        <p:nvGraphicFramePr>
          <p:cNvPr id="13" name="Object 12"/>
          <p:cNvGraphicFramePr>
            <a:graphicFrameLocks noChangeAspect="1"/>
          </p:cNvGraphicFramePr>
          <p:nvPr/>
        </p:nvGraphicFramePr>
        <p:xfrm>
          <a:off x="1219200" y="0"/>
          <a:ext cx="914399" cy="685800"/>
        </p:xfrm>
        <a:graphic>
          <a:graphicData uri="http://schemas.openxmlformats.org/presentationml/2006/ole">
            <p:oleObj spid="_x0000_s1028" name="Equation" r:id="rId5" imgW="203040" imgH="228600" progId="Equation.3">
              <p:embed/>
            </p:oleObj>
          </a:graphicData>
        </a:graphic>
      </p:graphicFrame>
      <p:graphicFrame>
        <p:nvGraphicFramePr>
          <p:cNvPr id="14" name="Object 13"/>
          <p:cNvGraphicFramePr>
            <a:graphicFrameLocks noChangeAspect="1"/>
          </p:cNvGraphicFramePr>
          <p:nvPr/>
        </p:nvGraphicFramePr>
        <p:xfrm>
          <a:off x="1905000" y="6019800"/>
          <a:ext cx="4842934" cy="714531"/>
        </p:xfrm>
        <a:graphic>
          <a:graphicData uri="http://schemas.openxmlformats.org/presentationml/2006/ole">
            <p:oleObj spid="_x0000_s1029" name="Equation" r:id="rId6" imgW="1549080" imgH="228600" progId="Equation.3">
              <p:embed/>
            </p:oleObj>
          </a:graphicData>
        </a:graphic>
      </p:graphicFrame>
      <p:sp>
        <p:nvSpPr>
          <p:cNvPr id="15" name="TextBox 14"/>
          <p:cNvSpPr txBox="1"/>
          <p:nvPr/>
        </p:nvSpPr>
        <p:spPr>
          <a:xfrm>
            <a:off x="7010400" y="2743200"/>
            <a:ext cx="990600" cy="830997"/>
          </a:xfrm>
          <a:prstGeom prst="rect">
            <a:avLst/>
          </a:prstGeom>
          <a:solidFill>
            <a:srgbClr val="002060">
              <a:alpha val="50196"/>
            </a:srgbClr>
          </a:solidFill>
          <a:ln>
            <a:solidFill>
              <a:schemeClr val="tx1"/>
            </a:solidFill>
          </a:ln>
        </p:spPr>
        <p:txBody>
          <a:bodyPr wrap="square" rtlCol="0">
            <a:spAutoFit/>
          </a:bodyPr>
          <a:lstStyle/>
          <a:p>
            <a:r>
              <a:rPr lang="en-US" sz="2400" dirty="0" err="1" smtClean="0"/>
              <a:t>df</a:t>
            </a:r>
            <a:r>
              <a:rPr lang="en-US" sz="2400" dirty="0" smtClean="0"/>
              <a:t>=6</a:t>
            </a:r>
          </a:p>
          <a:p>
            <a:pPr algn="r"/>
            <a:r>
              <a:rPr lang="en-US" sz="2400" dirty="0" smtClean="0"/>
              <a:t>α=.05</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TextBox 1"/>
          <p:cNvSpPr txBox="1"/>
          <p:nvPr/>
        </p:nvSpPr>
        <p:spPr>
          <a:xfrm>
            <a:off x="0" y="0"/>
            <a:ext cx="9144000" cy="646331"/>
          </a:xfrm>
          <a:prstGeom prst="rect">
            <a:avLst/>
          </a:prstGeom>
          <a:noFill/>
        </p:spPr>
        <p:txBody>
          <a:bodyPr wrap="square" rtlCol="0">
            <a:spAutoFit/>
          </a:bodyPr>
          <a:lstStyle/>
          <a:p>
            <a:pPr algn="ctr"/>
            <a:r>
              <a:rPr lang="en-US" sz="3600" b="1" dirty="0" smtClean="0">
                <a:ln>
                  <a:solidFill>
                    <a:schemeClr val="bg1"/>
                  </a:solidFill>
                </a:ln>
                <a:solidFill>
                  <a:schemeClr val="accent3">
                    <a:lumMod val="75000"/>
                  </a:schemeClr>
                </a:solidFill>
              </a:rPr>
              <a:t>Test – Goodness of Fit</a:t>
            </a:r>
          </a:p>
        </p:txBody>
      </p:sp>
      <p:graphicFrame>
        <p:nvGraphicFramePr>
          <p:cNvPr id="2050" name="Object 2"/>
          <p:cNvGraphicFramePr>
            <a:graphicFrameLocks noChangeAspect="1"/>
          </p:cNvGraphicFramePr>
          <p:nvPr/>
        </p:nvGraphicFramePr>
        <p:xfrm>
          <a:off x="1219200" y="0"/>
          <a:ext cx="914400" cy="685800"/>
        </p:xfrm>
        <a:graphic>
          <a:graphicData uri="http://schemas.openxmlformats.org/presentationml/2006/ole">
            <p:oleObj spid="_x0000_s2050" name="Equation" r:id="rId4" imgW="203040" imgH="228600" progId="Equation.3">
              <p:embed/>
            </p:oleObj>
          </a:graphicData>
        </a:graphic>
      </p:graphicFrame>
      <p:sp>
        <p:nvSpPr>
          <p:cNvPr id="4" name="TextBox 3"/>
          <p:cNvSpPr txBox="1"/>
          <p:nvPr/>
        </p:nvSpPr>
        <p:spPr>
          <a:xfrm>
            <a:off x="0" y="1905000"/>
            <a:ext cx="9144000" cy="4154984"/>
          </a:xfrm>
          <a:prstGeom prst="rect">
            <a:avLst/>
          </a:prstGeom>
          <a:solidFill>
            <a:srgbClr val="002060">
              <a:alpha val="52941"/>
            </a:srgbClr>
          </a:solidFill>
        </p:spPr>
        <p:txBody>
          <a:bodyPr wrap="square" rtlCol="0">
            <a:spAutoFit/>
          </a:bodyPr>
          <a:lstStyle/>
          <a:p>
            <a:pPr algn="ctr"/>
            <a:r>
              <a:rPr lang="en-US" sz="2400" b="1" dirty="0" smtClean="0"/>
              <a:t>We reject H</a:t>
            </a:r>
            <a:r>
              <a:rPr lang="en-US" sz="2400" b="1" baseline="-25000" dirty="0" smtClean="0"/>
              <a:t>o</a:t>
            </a:r>
            <a:r>
              <a:rPr lang="en-US" sz="2400" b="1" dirty="0" smtClean="0"/>
              <a:t> in favor of H</a:t>
            </a:r>
            <a:r>
              <a:rPr lang="en-US" sz="2400" b="1" baseline="-25000" dirty="0" smtClean="0"/>
              <a:t>a</a:t>
            </a:r>
            <a:r>
              <a:rPr lang="en-US" sz="2400" b="1" dirty="0" smtClean="0"/>
              <a:t> because p-value of .0320 &lt; α =.05.  </a:t>
            </a:r>
            <a:r>
              <a:rPr lang="en-US" sz="2000" b="1" dirty="0" smtClean="0"/>
              <a:t>We have sufficient evidence that the observed frequency distribution of car colors does not fit the expected distribution.</a:t>
            </a:r>
          </a:p>
          <a:p>
            <a:pPr algn="ctr"/>
            <a:r>
              <a:rPr lang="en-US" sz="2000" dirty="0" smtClean="0"/>
              <a:t> </a:t>
            </a:r>
          </a:p>
          <a:p>
            <a:pPr algn="ctr"/>
            <a:r>
              <a:rPr lang="en-US" sz="2000" b="1" dirty="0" smtClean="0"/>
              <a:t>The category of green seemed to be the category furthest off.  We suspected that if green were not part of the test, we might have failed to reject.  </a:t>
            </a:r>
            <a:r>
              <a:rPr lang="en-US" sz="2000" dirty="0" smtClean="0"/>
              <a:t>Even though our p-value was still less than .05, it was much higher than our p-value in the previous test, which was .0032.</a:t>
            </a:r>
          </a:p>
          <a:p>
            <a:pPr algn="ctr"/>
            <a:r>
              <a:rPr lang="en-US" sz="2000" dirty="0" smtClean="0"/>
              <a:t> </a:t>
            </a:r>
          </a:p>
          <a:p>
            <a:pPr algn="ctr"/>
            <a:r>
              <a:rPr lang="en-US" sz="2000" dirty="0" smtClean="0"/>
              <a:t>We could have improved this test by having a sample size large enough that all expected counts were greater than 5.  Perhaps we could have included green in the “other” group in order to avoid this problem, or we could have increased our sample size (every fourth car instead of every fifth, for example).</a:t>
            </a:r>
            <a:endParaRPr lang="en-US" sz="2000" dirty="0"/>
          </a:p>
        </p:txBody>
      </p:sp>
      <p:graphicFrame>
        <p:nvGraphicFramePr>
          <p:cNvPr id="2051" name="Object 3"/>
          <p:cNvGraphicFramePr>
            <a:graphicFrameLocks noChangeAspect="1"/>
          </p:cNvGraphicFramePr>
          <p:nvPr/>
        </p:nvGraphicFramePr>
        <p:xfrm>
          <a:off x="3124200" y="1295400"/>
          <a:ext cx="3124200" cy="460796"/>
        </p:xfrm>
        <a:graphic>
          <a:graphicData uri="http://schemas.openxmlformats.org/presentationml/2006/ole">
            <p:oleObj spid="_x0000_s2051" name="Equation" r:id="rId5" imgW="1549080" imgH="228600" progId="Equation.3">
              <p:embed/>
            </p:oleObj>
          </a:graphicData>
        </a:graphic>
      </p:graphicFrame>
      <p:sp>
        <p:nvSpPr>
          <p:cNvPr id="7" name="TextBox 6"/>
          <p:cNvSpPr txBox="1"/>
          <p:nvPr/>
        </p:nvSpPr>
        <p:spPr>
          <a:xfrm>
            <a:off x="0" y="609600"/>
            <a:ext cx="9144000" cy="707886"/>
          </a:xfrm>
          <a:prstGeom prst="rect">
            <a:avLst/>
          </a:prstGeom>
          <a:noFill/>
          <a:ln>
            <a:solidFill>
              <a:schemeClr val="tx1"/>
            </a:solidFill>
          </a:ln>
        </p:spPr>
        <p:txBody>
          <a:bodyPr wrap="square" rtlCol="0">
            <a:spAutoFit/>
          </a:bodyPr>
          <a:lstStyle/>
          <a:p>
            <a:r>
              <a:rPr lang="en-US" sz="2000" b="1" dirty="0" smtClean="0"/>
              <a:t>H</a:t>
            </a:r>
            <a:r>
              <a:rPr lang="en-US" sz="2000" b="1" baseline="-25000" dirty="0" smtClean="0"/>
              <a:t>o</a:t>
            </a:r>
            <a:r>
              <a:rPr lang="en-US" sz="2000" b="1" dirty="0" smtClean="0"/>
              <a:t>:  </a:t>
            </a:r>
            <a:r>
              <a:rPr lang="en-US" sz="2000" dirty="0" smtClean="0"/>
              <a:t>The observed frequency distribution of car colors fits the expected.</a:t>
            </a:r>
          </a:p>
          <a:p>
            <a:r>
              <a:rPr lang="en-US" sz="2000" b="1" dirty="0" smtClean="0"/>
              <a:t>H</a:t>
            </a:r>
            <a:r>
              <a:rPr lang="en-US" sz="2000" b="1" baseline="-25000" dirty="0" smtClean="0"/>
              <a:t>a</a:t>
            </a:r>
            <a:r>
              <a:rPr lang="en-US" sz="2000" b="1" dirty="0" smtClean="0"/>
              <a:t>:  </a:t>
            </a:r>
            <a:r>
              <a:rPr lang="en-US" sz="2000" dirty="0" smtClean="0"/>
              <a:t>The observed frequency distribution of car colors does not fit the expected.</a:t>
            </a:r>
            <a:endParaRPr lang="en-US" sz="2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0000">
              <a:alpha val="40000"/>
            </a:srgbClr>
          </a:solidFill>
          <a:ln w="76200">
            <a:solidFill>
              <a:schemeClr val="bg1"/>
            </a:solidFill>
            <a:prstDash val="sysDot"/>
          </a:ln>
        </p:spPr>
        <p:txBody>
          <a:bodyPr>
            <a:normAutofit/>
          </a:bodyPr>
          <a:lstStyle/>
          <a:p>
            <a:r>
              <a:rPr lang="en-US" sz="4800" dirty="0" smtClean="0">
                <a:ln w="6350">
                  <a:solidFill>
                    <a:schemeClr val="tx1"/>
                  </a:solidFill>
                </a:ln>
                <a:solidFill>
                  <a:schemeClr val="bg1"/>
                </a:solidFill>
                <a:effectLst>
                  <a:glow rad="63500">
                    <a:srgbClr val="00B0F0">
                      <a:alpha val="40000"/>
                    </a:srgbClr>
                  </a:glow>
                  <a:outerShdw blurRad="114300" dist="101600" dir="2700000" algn="tl" rotWithShape="0">
                    <a:srgbClr val="000000">
                      <a:alpha val="40000"/>
                    </a:srgbClr>
                  </a:outerShdw>
                  <a:reflection blurRad="6350" stA="60000" endA="900" endPos="58000" dir="5400000" sy="-100000" algn="bl" rotWithShape="0"/>
                </a:effectLst>
              </a:rPr>
              <a:t>Description</a:t>
            </a:r>
            <a:endParaRPr lang="en-US" sz="4800" dirty="0">
              <a:ln w="6350">
                <a:solidFill>
                  <a:schemeClr val="tx1"/>
                </a:solidFill>
              </a:ln>
              <a:solidFill>
                <a:schemeClr val="bg1"/>
              </a:solidFill>
              <a:effectLst>
                <a:glow rad="63500">
                  <a:srgbClr val="00B0F0">
                    <a:alpha val="40000"/>
                  </a:srgbClr>
                </a:glow>
                <a:outerShdw blurRad="114300" dist="101600" dir="2700000" algn="tl" rotWithShape="0">
                  <a:srgbClr val="000000">
                    <a:alpha val="40000"/>
                  </a:srgbClr>
                </a:outerShdw>
                <a:reflection blurRad="6350" stA="60000" endA="900" endPos="58000" dir="5400000" sy="-100000" algn="bl" rotWithShape="0"/>
              </a:effectLst>
            </a:endParaRPr>
          </a:p>
        </p:txBody>
      </p:sp>
      <p:sp>
        <p:nvSpPr>
          <p:cNvPr id="3" name="Content Placeholder 2"/>
          <p:cNvSpPr>
            <a:spLocks noGrp="1"/>
          </p:cNvSpPr>
          <p:nvPr>
            <p:ph idx="1"/>
          </p:nvPr>
        </p:nvSpPr>
        <p:spPr>
          <a:xfrm>
            <a:off x="457200" y="1600200"/>
            <a:ext cx="8229600" cy="4953000"/>
          </a:xfrm>
          <a:solidFill>
            <a:srgbClr val="000000">
              <a:alpha val="40000"/>
            </a:srgbClr>
          </a:solidFill>
          <a:ln w="76200">
            <a:solidFill>
              <a:schemeClr val="bg1"/>
            </a:solidFill>
            <a:prstDash val="sysDot"/>
          </a:ln>
        </p:spPr>
        <p:txBody>
          <a:bodyPr/>
          <a:lstStyle/>
          <a:p>
            <a:pPr>
              <a:buFont typeface="Courier New" pitchFamily="49" charset="0"/>
              <a:buChar char="o"/>
            </a:pPr>
            <a:r>
              <a:rPr lang="en-US" dirty="0" smtClean="0">
                <a:latin typeface="Abadi MT Condensed Light" pitchFamily="34" charset="0"/>
              </a:rPr>
              <a:t>We chose to do our project on cars in South's parking lot</a:t>
            </a:r>
            <a:br>
              <a:rPr lang="en-US" dirty="0" smtClean="0">
                <a:latin typeface="Abadi MT Condensed Light" pitchFamily="34" charset="0"/>
              </a:rPr>
            </a:br>
            <a:r>
              <a:rPr lang="en-US" dirty="0" smtClean="0">
                <a:latin typeface="Abadi MT Condensed Light" pitchFamily="34" charset="0"/>
              </a:rPr>
              <a:t>to see if our parking lot could be considered representative of the entire population of cars</a:t>
            </a:r>
          </a:p>
          <a:p>
            <a:pPr>
              <a:buFont typeface="Courier New" pitchFamily="49" charset="0"/>
              <a:buChar char="o"/>
            </a:pPr>
            <a:r>
              <a:rPr lang="en-US" dirty="0" smtClean="0">
                <a:latin typeface="Abadi MT Condensed Light" pitchFamily="34" charset="0"/>
              </a:rPr>
              <a:t>We studied many aspects of them like color, size, type, etc. to try and make conclusions about the population</a:t>
            </a:r>
          </a:p>
          <a:p>
            <a:pPr>
              <a:buFont typeface="Courier New" pitchFamily="49" charset="0"/>
              <a:buChar char="o"/>
            </a:pPr>
            <a:r>
              <a:rPr lang="en-US" dirty="0" smtClean="0">
                <a:latin typeface="Abadi MT Condensed Light" pitchFamily="34" charset="0"/>
              </a:rPr>
              <a:t>We went outside in the parking lot to explore!</a:t>
            </a:r>
            <a:endParaRPr lang="en-US" dirty="0">
              <a:latin typeface="Abadi MT Condensed Light" pitchFamily="34" charset="0"/>
            </a:endParaRPr>
          </a:p>
        </p:txBody>
      </p:sp>
      <p:sp>
        <p:nvSpPr>
          <p:cNvPr id="4" name="Rectangle 3"/>
          <p:cNvSpPr/>
          <p:nvPr/>
        </p:nvSpPr>
        <p:spPr>
          <a:xfrm>
            <a:off x="152400" y="152400"/>
            <a:ext cx="8839200" cy="6553200"/>
          </a:xfrm>
          <a:prstGeom prst="rect">
            <a:avLst/>
          </a:prstGeom>
          <a:noFill/>
          <a:ln w="762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nvGraphicFramePr>
        <p:xfrm>
          <a:off x="1219200" y="0"/>
          <a:ext cx="914400" cy="685800"/>
        </p:xfrm>
        <a:graphic>
          <a:graphicData uri="http://schemas.openxmlformats.org/presentationml/2006/ole">
            <p:oleObj spid="_x0000_s4098" name="Equation" r:id="rId4" imgW="203040" imgH="228600" progId="Equation.3">
              <p:embed/>
            </p:oleObj>
          </a:graphicData>
        </a:graphic>
      </p:graphicFrame>
      <p:sp>
        <p:nvSpPr>
          <p:cNvPr id="3" name="TextBox 2"/>
          <p:cNvSpPr txBox="1"/>
          <p:nvPr/>
        </p:nvSpPr>
        <p:spPr>
          <a:xfrm>
            <a:off x="0" y="0"/>
            <a:ext cx="9144000" cy="646331"/>
          </a:xfrm>
          <a:prstGeom prst="rect">
            <a:avLst/>
          </a:prstGeom>
          <a:noFill/>
        </p:spPr>
        <p:txBody>
          <a:bodyPr wrap="square" rtlCol="0">
            <a:spAutoFit/>
          </a:bodyPr>
          <a:lstStyle/>
          <a:p>
            <a:pPr algn="ctr"/>
            <a:r>
              <a:rPr lang="en-US" sz="3600" b="1" dirty="0" smtClean="0">
                <a:ln>
                  <a:solidFill>
                    <a:srgbClr val="FFFF00"/>
                  </a:solidFill>
                </a:ln>
                <a:solidFill>
                  <a:schemeClr val="bg1"/>
                </a:solidFill>
              </a:rPr>
              <a:t>Test of Association</a:t>
            </a:r>
          </a:p>
        </p:txBody>
      </p:sp>
      <p:sp>
        <p:nvSpPr>
          <p:cNvPr id="4" name="TextBox 3"/>
          <p:cNvSpPr txBox="1"/>
          <p:nvPr/>
        </p:nvSpPr>
        <p:spPr>
          <a:xfrm>
            <a:off x="0" y="609600"/>
            <a:ext cx="4191000" cy="1323439"/>
          </a:xfrm>
          <a:prstGeom prst="rect">
            <a:avLst/>
          </a:prstGeom>
          <a:solidFill>
            <a:srgbClr val="C00000">
              <a:alpha val="56863"/>
            </a:srgbClr>
          </a:solidFill>
          <a:ln>
            <a:solidFill>
              <a:schemeClr val="tx1"/>
            </a:solidFill>
          </a:ln>
        </p:spPr>
        <p:txBody>
          <a:bodyPr wrap="square" rtlCol="0">
            <a:spAutoFit/>
          </a:bodyPr>
          <a:lstStyle/>
          <a:p>
            <a:r>
              <a:rPr lang="en-US" sz="2000" b="1" u="sng" dirty="0" smtClean="0">
                <a:solidFill>
                  <a:srgbClr val="FFFF00"/>
                </a:solidFill>
              </a:rPr>
              <a:t>State</a:t>
            </a:r>
          </a:p>
          <a:p>
            <a:pPr>
              <a:buFont typeface="Arial" pitchFamily="34" charset="0"/>
              <a:buChar char="•"/>
            </a:pPr>
            <a:r>
              <a:rPr lang="en-US" sz="2000" dirty="0" smtClean="0">
                <a:solidFill>
                  <a:srgbClr val="FFFF00"/>
                </a:solidFill>
              </a:rPr>
              <a:t>Two Independent SRS</a:t>
            </a:r>
          </a:p>
          <a:p>
            <a:pPr>
              <a:buFont typeface="Arial" pitchFamily="34" charset="0"/>
              <a:buChar char="•"/>
            </a:pPr>
            <a:r>
              <a:rPr lang="en-US" sz="2000" dirty="0" smtClean="0">
                <a:solidFill>
                  <a:srgbClr val="FFFF00"/>
                </a:solidFill>
              </a:rPr>
              <a:t>Sample size large enough that all expected counts ≥ 5</a:t>
            </a:r>
          </a:p>
        </p:txBody>
      </p:sp>
      <p:sp>
        <p:nvSpPr>
          <p:cNvPr id="5" name="TextBox 4"/>
          <p:cNvSpPr txBox="1"/>
          <p:nvPr/>
        </p:nvSpPr>
        <p:spPr>
          <a:xfrm>
            <a:off x="4191000" y="609600"/>
            <a:ext cx="4953000" cy="1323439"/>
          </a:xfrm>
          <a:prstGeom prst="rect">
            <a:avLst/>
          </a:prstGeom>
          <a:solidFill>
            <a:srgbClr val="C00000">
              <a:alpha val="56078"/>
            </a:srgbClr>
          </a:solidFill>
          <a:ln>
            <a:solidFill>
              <a:schemeClr val="tx1"/>
            </a:solidFill>
          </a:ln>
        </p:spPr>
        <p:txBody>
          <a:bodyPr wrap="square" rtlCol="0">
            <a:spAutoFit/>
          </a:bodyPr>
          <a:lstStyle/>
          <a:p>
            <a:r>
              <a:rPr lang="en-US" sz="2000" b="1" u="sng" dirty="0" smtClean="0">
                <a:solidFill>
                  <a:srgbClr val="FFFF00"/>
                </a:solidFill>
              </a:rPr>
              <a:t>Check</a:t>
            </a:r>
          </a:p>
          <a:p>
            <a:pPr>
              <a:buFont typeface="Arial" pitchFamily="34" charset="0"/>
              <a:buChar char="•"/>
            </a:pPr>
            <a:r>
              <a:rPr lang="en-US" sz="2000" dirty="0" smtClean="0">
                <a:solidFill>
                  <a:srgbClr val="FFFF00"/>
                </a:solidFill>
              </a:rPr>
              <a:t>Assumed</a:t>
            </a:r>
          </a:p>
          <a:p>
            <a:pPr>
              <a:buFont typeface="Arial" pitchFamily="34" charset="0"/>
              <a:buChar char="•"/>
            </a:pPr>
            <a:r>
              <a:rPr lang="en-US" sz="2000" dirty="0" smtClean="0">
                <a:solidFill>
                  <a:srgbClr val="FFFF00"/>
                </a:solidFill>
              </a:rPr>
              <a:t>Does not check- we choose to proceed</a:t>
            </a:r>
          </a:p>
          <a:p>
            <a:pPr>
              <a:buFont typeface="Arial" pitchFamily="34" charset="0"/>
              <a:buChar char="•"/>
            </a:pPr>
            <a:endParaRPr lang="en-US" sz="2000" dirty="0">
              <a:solidFill>
                <a:srgbClr val="FFFF00"/>
              </a:solidFill>
            </a:endParaRPr>
          </a:p>
        </p:txBody>
      </p:sp>
      <p:sp>
        <p:nvSpPr>
          <p:cNvPr id="6" name="TextBox 5"/>
          <p:cNvSpPr txBox="1"/>
          <p:nvPr/>
        </p:nvSpPr>
        <p:spPr>
          <a:xfrm>
            <a:off x="1981200" y="1981200"/>
            <a:ext cx="4953000" cy="707886"/>
          </a:xfrm>
          <a:prstGeom prst="rect">
            <a:avLst/>
          </a:prstGeom>
          <a:solidFill>
            <a:srgbClr val="C00000">
              <a:alpha val="50980"/>
            </a:srgbClr>
          </a:solidFill>
          <a:ln>
            <a:solidFill>
              <a:schemeClr val="tx1"/>
            </a:solidFill>
          </a:ln>
        </p:spPr>
        <p:txBody>
          <a:bodyPr wrap="square" rtlCol="0">
            <a:spAutoFit/>
          </a:bodyPr>
          <a:lstStyle/>
          <a:p>
            <a:r>
              <a:rPr lang="en-US" sz="2000" b="1" dirty="0" smtClean="0">
                <a:solidFill>
                  <a:srgbClr val="FFFF00"/>
                </a:solidFill>
              </a:rPr>
              <a:t>H</a:t>
            </a:r>
            <a:r>
              <a:rPr lang="en-US" sz="2000" b="1" baseline="-25000" dirty="0" smtClean="0">
                <a:solidFill>
                  <a:srgbClr val="FFFF00"/>
                </a:solidFill>
              </a:rPr>
              <a:t>o</a:t>
            </a:r>
            <a:r>
              <a:rPr lang="en-US" sz="2000" b="1" dirty="0" smtClean="0">
                <a:solidFill>
                  <a:srgbClr val="FFFF00"/>
                </a:solidFill>
              </a:rPr>
              <a:t>: </a:t>
            </a:r>
            <a:r>
              <a:rPr lang="en-US" sz="2000" dirty="0" smtClean="0">
                <a:solidFill>
                  <a:srgbClr val="FFFF00"/>
                </a:solidFill>
              </a:rPr>
              <a:t>Car color and size are independent.</a:t>
            </a:r>
          </a:p>
          <a:p>
            <a:r>
              <a:rPr lang="en-US" sz="2000" b="1" dirty="0" smtClean="0">
                <a:solidFill>
                  <a:srgbClr val="FFFF00"/>
                </a:solidFill>
              </a:rPr>
              <a:t>H</a:t>
            </a:r>
            <a:r>
              <a:rPr lang="en-US" sz="2000" b="1" baseline="-25000" dirty="0" smtClean="0">
                <a:solidFill>
                  <a:srgbClr val="FFFF00"/>
                </a:solidFill>
              </a:rPr>
              <a:t>a</a:t>
            </a:r>
            <a:r>
              <a:rPr lang="en-US" sz="2000" b="1" dirty="0" smtClean="0">
                <a:solidFill>
                  <a:srgbClr val="FFFF00"/>
                </a:solidFill>
              </a:rPr>
              <a:t>: </a:t>
            </a:r>
            <a:r>
              <a:rPr lang="en-US" sz="2000" dirty="0" smtClean="0">
                <a:solidFill>
                  <a:srgbClr val="FFFF00"/>
                </a:solidFill>
              </a:rPr>
              <a:t>Car color and size are dependent.</a:t>
            </a:r>
          </a:p>
        </p:txBody>
      </p:sp>
      <p:graphicFrame>
        <p:nvGraphicFramePr>
          <p:cNvPr id="8" name="Table 7"/>
          <p:cNvGraphicFramePr>
            <a:graphicFrameLocks noGrp="1"/>
          </p:cNvGraphicFramePr>
          <p:nvPr/>
        </p:nvGraphicFramePr>
        <p:xfrm>
          <a:off x="1066800" y="3733800"/>
          <a:ext cx="7315200" cy="1112520"/>
        </p:xfrm>
        <a:graphic>
          <a:graphicData uri="http://schemas.openxmlformats.org/drawingml/2006/table">
            <a:tbl>
              <a:tblPr firstRow="1" bandRow="1">
                <a:tableStyleId>{00A15C55-8517-42AA-B614-E9B94910E393}</a:tableStyleId>
              </a:tblPr>
              <a:tblGrid>
                <a:gridCol w="914400"/>
                <a:gridCol w="914400"/>
                <a:gridCol w="914400"/>
                <a:gridCol w="914400"/>
                <a:gridCol w="914400"/>
                <a:gridCol w="914400"/>
                <a:gridCol w="914400"/>
                <a:gridCol w="914400"/>
              </a:tblGrid>
              <a:tr h="370840">
                <a:tc>
                  <a:txBody>
                    <a:bodyPr/>
                    <a:lstStyle/>
                    <a:p>
                      <a:pPr marL="0" marR="0">
                        <a:spcBef>
                          <a:spcPts val="0"/>
                        </a:spcBef>
                        <a:spcAft>
                          <a:spcPts val="0"/>
                        </a:spcAft>
                      </a:pPr>
                      <a:endParaRPr lang="en-US" sz="2000" dirty="0">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dirty="0">
                          <a:solidFill>
                            <a:srgbClr val="FFFF00"/>
                          </a:solidFill>
                          <a:latin typeface="Abadi MT Condensed Light" pitchFamily="34" charset="0"/>
                        </a:rPr>
                        <a:t>Red</a:t>
                      </a:r>
                      <a:endParaRPr lang="en-US" sz="2000" dirty="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dirty="0">
                          <a:solidFill>
                            <a:srgbClr val="FFFF00"/>
                          </a:solidFill>
                          <a:latin typeface="Abadi MT Condensed Light" pitchFamily="34" charset="0"/>
                        </a:rPr>
                        <a:t>Silver</a:t>
                      </a:r>
                      <a:endParaRPr lang="en-US" sz="2000" dirty="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dirty="0">
                          <a:solidFill>
                            <a:srgbClr val="FFFF00"/>
                          </a:solidFill>
                          <a:latin typeface="Abadi MT Condensed Light" pitchFamily="34" charset="0"/>
                        </a:rPr>
                        <a:t>Green</a:t>
                      </a:r>
                      <a:endParaRPr lang="en-US" sz="2000" dirty="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dirty="0">
                          <a:solidFill>
                            <a:srgbClr val="FFFF00"/>
                          </a:solidFill>
                          <a:latin typeface="Abadi MT Condensed Light" pitchFamily="34" charset="0"/>
                        </a:rPr>
                        <a:t>Blue</a:t>
                      </a:r>
                      <a:endParaRPr lang="en-US" sz="2000" dirty="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dirty="0">
                          <a:solidFill>
                            <a:srgbClr val="FFFF00"/>
                          </a:solidFill>
                          <a:latin typeface="Abadi MT Condensed Light" pitchFamily="34" charset="0"/>
                        </a:rPr>
                        <a:t>White</a:t>
                      </a:r>
                      <a:endParaRPr lang="en-US" sz="2000" dirty="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dirty="0">
                          <a:solidFill>
                            <a:srgbClr val="FFFF00"/>
                          </a:solidFill>
                          <a:latin typeface="Abadi MT Condensed Light" pitchFamily="34" charset="0"/>
                        </a:rPr>
                        <a:t>Black</a:t>
                      </a:r>
                      <a:endParaRPr lang="en-US" sz="2000" dirty="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dirty="0">
                          <a:solidFill>
                            <a:srgbClr val="FFFF00"/>
                          </a:solidFill>
                          <a:latin typeface="Abadi MT Condensed Light" pitchFamily="34" charset="0"/>
                        </a:rPr>
                        <a:t>Other</a:t>
                      </a:r>
                      <a:endParaRPr lang="en-US" sz="2000" dirty="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r>
              <a:tr h="370840">
                <a:tc>
                  <a:txBody>
                    <a:bodyPr/>
                    <a:lstStyle/>
                    <a:p>
                      <a:pPr marL="0" marR="0">
                        <a:spcBef>
                          <a:spcPts val="0"/>
                        </a:spcBef>
                        <a:spcAft>
                          <a:spcPts val="0"/>
                        </a:spcAft>
                      </a:pPr>
                      <a:r>
                        <a:rPr lang="en-US" sz="2000" dirty="0">
                          <a:solidFill>
                            <a:srgbClr val="FFFF00"/>
                          </a:solidFill>
                          <a:latin typeface="Abadi MT Condensed Light" pitchFamily="34" charset="0"/>
                        </a:rPr>
                        <a:t>Small</a:t>
                      </a:r>
                      <a:endParaRPr lang="en-US" sz="2000" dirty="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dirty="0">
                          <a:solidFill>
                            <a:srgbClr val="FFFF00"/>
                          </a:solidFill>
                          <a:latin typeface="Abadi MT Condensed Light" pitchFamily="34" charset="0"/>
                        </a:rPr>
                        <a:t>9.181</a:t>
                      </a:r>
                      <a:endParaRPr lang="en-US" sz="2000" dirty="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dirty="0">
                          <a:solidFill>
                            <a:srgbClr val="FFFF00"/>
                          </a:solidFill>
                          <a:latin typeface="Abadi MT Condensed Light" pitchFamily="34" charset="0"/>
                        </a:rPr>
                        <a:t>19.586</a:t>
                      </a:r>
                      <a:endParaRPr lang="en-US" sz="2000" dirty="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dirty="0">
                          <a:solidFill>
                            <a:srgbClr val="FFFF00"/>
                          </a:solidFill>
                          <a:latin typeface="Abadi MT Condensed Light" pitchFamily="34" charset="0"/>
                        </a:rPr>
                        <a:t>7.345</a:t>
                      </a:r>
                      <a:endParaRPr lang="en-US" sz="2000" dirty="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a:solidFill>
                            <a:srgbClr val="FFFF00"/>
                          </a:solidFill>
                          <a:latin typeface="Abadi MT Condensed Light" pitchFamily="34" charset="0"/>
                        </a:rPr>
                        <a:t>7.957</a:t>
                      </a:r>
                      <a:endParaRPr lang="en-US" sz="200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a:solidFill>
                            <a:srgbClr val="FFFF00"/>
                          </a:solidFill>
                          <a:latin typeface="Abadi MT Condensed Light" pitchFamily="34" charset="0"/>
                        </a:rPr>
                        <a:t>11.629</a:t>
                      </a:r>
                      <a:endParaRPr lang="en-US" sz="200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a:solidFill>
                            <a:srgbClr val="FFFF00"/>
                          </a:solidFill>
                          <a:latin typeface="Abadi MT Condensed Light" pitchFamily="34" charset="0"/>
                        </a:rPr>
                        <a:t>9.181</a:t>
                      </a:r>
                      <a:endParaRPr lang="en-US" sz="200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a:solidFill>
                            <a:srgbClr val="FFFF00"/>
                          </a:solidFill>
                          <a:latin typeface="Abadi MT Condensed Light" pitchFamily="34" charset="0"/>
                        </a:rPr>
                        <a:t>6.1207</a:t>
                      </a:r>
                      <a:endParaRPr lang="en-US" sz="200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r>
              <a:tr h="370840">
                <a:tc>
                  <a:txBody>
                    <a:bodyPr/>
                    <a:lstStyle/>
                    <a:p>
                      <a:pPr marL="0" marR="0">
                        <a:spcBef>
                          <a:spcPts val="0"/>
                        </a:spcBef>
                        <a:spcAft>
                          <a:spcPts val="0"/>
                        </a:spcAft>
                      </a:pPr>
                      <a:r>
                        <a:rPr lang="en-US" sz="2000">
                          <a:solidFill>
                            <a:srgbClr val="FFFF00"/>
                          </a:solidFill>
                          <a:latin typeface="Abadi MT Condensed Light" pitchFamily="34" charset="0"/>
                        </a:rPr>
                        <a:t>Large</a:t>
                      </a:r>
                      <a:endParaRPr lang="en-US" sz="200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a:solidFill>
                            <a:srgbClr val="FFFF00"/>
                          </a:solidFill>
                          <a:latin typeface="Abadi MT Condensed Light" pitchFamily="34" charset="0"/>
                        </a:rPr>
                        <a:t>5.819</a:t>
                      </a:r>
                      <a:endParaRPr lang="en-US" sz="200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a:solidFill>
                            <a:srgbClr val="FFFF00"/>
                          </a:solidFill>
                          <a:latin typeface="Abadi MT Condensed Light" pitchFamily="34" charset="0"/>
                        </a:rPr>
                        <a:t>12.414</a:t>
                      </a:r>
                      <a:endParaRPr lang="en-US" sz="200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dirty="0">
                          <a:solidFill>
                            <a:srgbClr val="FFFF00"/>
                          </a:solidFill>
                          <a:latin typeface="Abadi MT Condensed Light" pitchFamily="34" charset="0"/>
                        </a:rPr>
                        <a:t>4.655</a:t>
                      </a:r>
                      <a:endParaRPr lang="en-US" sz="2000" dirty="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dirty="0">
                          <a:solidFill>
                            <a:srgbClr val="FFFF00"/>
                          </a:solidFill>
                          <a:latin typeface="Abadi MT Condensed Light" pitchFamily="34" charset="0"/>
                        </a:rPr>
                        <a:t>5.043</a:t>
                      </a:r>
                      <a:endParaRPr lang="en-US" sz="2000" dirty="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dirty="0">
                          <a:solidFill>
                            <a:srgbClr val="FFFF00"/>
                          </a:solidFill>
                          <a:latin typeface="Abadi MT Condensed Light" pitchFamily="34" charset="0"/>
                        </a:rPr>
                        <a:t>7.371</a:t>
                      </a:r>
                      <a:endParaRPr lang="en-US" sz="2000" dirty="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dirty="0">
                          <a:solidFill>
                            <a:srgbClr val="FFFF00"/>
                          </a:solidFill>
                          <a:latin typeface="Abadi MT Condensed Light" pitchFamily="34" charset="0"/>
                        </a:rPr>
                        <a:t>5.819</a:t>
                      </a:r>
                      <a:endParaRPr lang="en-US" sz="2000" dirty="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c>
                  <a:txBody>
                    <a:bodyPr/>
                    <a:lstStyle/>
                    <a:p>
                      <a:pPr marL="0" marR="0">
                        <a:spcBef>
                          <a:spcPts val="0"/>
                        </a:spcBef>
                        <a:spcAft>
                          <a:spcPts val="0"/>
                        </a:spcAft>
                      </a:pPr>
                      <a:r>
                        <a:rPr lang="en-US" sz="2000" dirty="0">
                          <a:solidFill>
                            <a:srgbClr val="FFFF00"/>
                          </a:solidFill>
                          <a:latin typeface="Abadi MT Condensed Light" pitchFamily="34" charset="0"/>
                        </a:rPr>
                        <a:t>3.879</a:t>
                      </a:r>
                      <a:endParaRPr lang="en-US" sz="2000" dirty="0">
                        <a:solidFill>
                          <a:srgbClr val="FFFF00"/>
                        </a:solidFill>
                        <a:latin typeface="Abadi MT Condensed Light" pitchFamily="34" charset="0"/>
                        <a:ea typeface="Times New Roman"/>
                        <a:cs typeface="Times New Roman"/>
                      </a:endParaRPr>
                    </a:p>
                  </a:txBody>
                  <a:tcPr marL="68580" marR="68580" marT="0" marB="0">
                    <a:solidFill>
                      <a:srgbClr val="C00000">
                        <a:alpha val="45882"/>
                      </a:srgbClr>
                    </a:solidFill>
                  </a:tcPr>
                </a:tc>
              </a:tr>
            </a:tbl>
          </a:graphicData>
        </a:graphic>
      </p:graphicFrame>
      <p:graphicFrame>
        <p:nvGraphicFramePr>
          <p:cNvPr id="4099" name="Object 3"/>
          <p:cNvGraphicFramePr>
            <a:graphicFrameLocks noChangeAspect="1"/>
          </p:cNvGraphicFramePr>
          <p:nvPr/>
        </p:nvGraphicFramePr>
        <p:xfrm>
          <a:off x="228600" y="5181600"/>
          <a:ext cx="6988175" cy="762000"/>
        </p:xfrm>
        <a:graphic>
          <a:graphicData uri="http://schemas.openxmlformats.org/presentationml/2006/ole">
            <p:oleObj spid="_x0000_s4099" name="Equation" r:id="rId5" imgW="4076640" imgH="444240" progId="Equation.3">
              <p:embed/>
            </p:oleObj>
          </a:graphicData>
        </a:graphic>
      </p:graphicFrame>
      <p:graphicFrame>
        <p:nvGraphicFramePr>
          <p:cNvPr id="4100" name="Object 4"/>
          <p:cNvGraphicFramePr>
            <a:graphicFrameLocks noChangeAspect="1"/>
          </p:cNvGraphicFramePr>
          <p:nvPr/>
        </p:nvGraphicFramePr>
        <p:xfrm>
          <a:off x="2209800" y="6143625"/>
          <a:ext cx="4406900" cy="714375"/>
        </p:xfrm>
        <a:graphic>
          <a:graphicData uri="http://schemas.openxmlformats.org/presentationml/2006/ole">
            <p:oleObj spid="_x0000_s4100" name="Equation" r:id="rId6" imgW="1409400" imgH="228600" progId="Equation.3">
              <p:embed/>
            </p:oleObj>
          </a:graphicData>
        </a:graphic>
      </p:graphicFrame>
      <p:sp>
        <p:nvSpPr>
          <p:cNvPr id="11" name="TextBox 10"/>
          <p:cNvSpPr txBox="1"/>
          <p:nvPr/>
        </p:nvSpPr>
        <p:spPr>
          <a:xfrm>
            <a:off x="7238125" y="5344865"/>
            <a:ext cx="1524000" cy="461665"/>
          </a:xfrm>
          <a:prstGeom prst="rect">
            <a:avLst/>
          </a:prstGeom>
          <a:solidFill>
            <a:srgbClr val="FFFF00">
              <a:alpha val="41961"/>
            </a:srgbClr>
          </a:solidFill>
        </p:spPr>
        <p:txBody>
          <a:bodyPr wrap="square" rtlCol="0">
            <a:spAutoFit/>
          </a:bodyPr>
          <a:lstStyle/>
          <a:p>
            <a:r>
              <a:rPr lang="en-US" sz="2400" dirty="0" smtClean="0">
                <a:solidFill>
                  <a:schemeClr val="bg1"/>
                </a:solidFill>
              </a:rPr>
              <a:t>…=4.629</a:t>
            </a:r>
            <a:endParaRPr lang="en-US" sz="2400" dirty="0">
              <a:solidFill>
                <a:schemeClr val="bg1"/>
              </a:solidFill>
            </a:endParaRPr>
          </a:p>
        </p:txBody>
      </p:sp>
      <p:sp>
        <p:nvSpPr>
          <p:cNvPr id="13" name="TextBox 12"/>
          <p:cNvSpPr txBox="1"/>
          <p:nvPr/>
        </p:nvSpPr>
        <p:spPr>
          <a:xfrm>
            <a:off x="3276600" y="2743200"/>
            <a:ext cx="2514600" cy="400110"/>
          </a:xfrm>
          <a:prstGeom prst="rect">
            <a:avLst/>
          </a:prstGeom>
          <a:solidFill>
            <a:srgbClr val="C00000">
              <a:alpha val="50980"/>
            </a:srgbClr>
          </a:solidFill>
          <a:ln>
            <a:solidFill>
              <a:schemeClr val="tx1"/>
            </a:solidFill>
          </a:ln>
        </p:spPr>
        <p:txBody>
          <a:bodyPr wrap="square" rtlCol="0">
            <a:spAutoFit/>
          </a:bodyPr>
          <a:lstStyle/>
          <a:p>
            <a:r>
              <a:rPr lang="en-US" sz="2000" dirty="0" err="1" smtClean="0">
                <a:solidFill>
                  <a:srgbClr val="FFFF00"/>
                </a:solidFill>
              </a:rPr>
              <a:t>df</a:t>
            </a:r>
            <a:r>
              <a:rPr lang="en-US" sz="2000" dirty="0" smtClean="0">
                <a:solidFill>
                  <a:srgbClr val="FFFF00"/>
                </a:solidFill>
              </a:rPr>
              <a:t>=6                </a:t>
            </a:r>
            <a:r>
              <a:rPr lang="el-GR" sz="2000" dirty="0" smtClean="0">
                <a:solidFill>
                  <a:srgbClr val="FFFF00"/>
                </a:solidFill>
              </a:rPr>
              <a:t>α</a:t>
            </a:r>
            <a:r>
              <a:rPr lang="en-US" sz="2000" dirty="0" smtClean="0">
                <a:solidFill>
                  <a:srgbClr val="FFFF00"/>
                </a:solidFill>
              </a:rPr>
              <a:t>=.05</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aphicFrame>
        <p:nvGraphicFramePr>
          <p:cNvPr id="5122" name="Object 2"/>
          <p:cNvGraphicFramePr>
            <a:graphicFrameLocks noChangeAspect="1"/>
          </p:cNvGraphicFramePr>
          <p:nvPr/>
        </p:nvGraphicFramePr>
        <p:xfrm>
          <a:off x="1219200" y="0"/>
          <a:ext cx="914400" cy="685800"/>
        </p:xfrm>
        <a:graphic>
          <a:graphicData uri="http://schemas.openxmlformats.org/presentationml/2006/ole">
            <p:oleObj spid="_x0000_s5122" name="Equation" r:id="rId4" imgW="203040" imgH="228600" progId="Equation.3">
              <p:embed/>
            </p:oleObj>
          </a:graphicData>
        </a:graphic>
      </p:graphicFrame>
      <p:sp>
        <p:nvSpPr>
          <p:cNvPr id="3" name="TextBox 2"/>
          <p:cNvSpPr txBox="1"/>
          <p:nvPr/>
        </p:nvSpPr>
        <p:spPr>
          <a:xfrm>
            <a:off x="0" y="0"/>
            <a:ext cx="9144000" cy="646331"/>
          </a:xfrm>
          <a:prstGeom prst="rect">
            <a:avLst/>
          </a:prstGeom>
          <a:noFill/>
        </p:spPr>
        <p:txBody>
          <a:bodyPr wrap="square" rtlCol="0">
            <a:spAutoFit/>
          </a:bodyPr>
          <a:lstStyle/>
          <a:p>
            <a:pPr algn="ctr"/>
            <a:r>
              <a:rPr lang="en-US" sz="3600" b="1" dirty="0" smtClean="0"/>
              <a:t>Test of Association</a:t>
            </a:r>
          </a:p>
        </p:txBody>
      </p:sp>
      <p:sp>
        <p:nvSpPr>
          <p:cNvPr id="6" name="TextBox 5"/>
          <p:cNvSpPr txBox="1"/>
          <p:nvPr/>
        </p:nvSpPr>
        <p:spPr>
          <a:xfrm>
            <a:off x="0" y="856357"/>
            <a:ext cx="9144000" cy="6001643"/>
          </a:xfrm>
          <a:prstGeom prst="rect">
            <a:avLst/>
          </a:prstGeom>
          <a:solidFill>
            <a:srgbClr val="C00000">
              <a:alpha val="56078"/>
            </a:srgbClr>
          </a:solidFill>
        </p:spPr>
        <p:txBody>
          <a:bodyPr wrap="square" rtlCol="0">
            <a:spAutoFit/>
          </a:bodyPr>
          <a:lstStyle/>
          <a:p>
            <a:r>
              <a:rPr lang="en-US" sz="2400" b="1" dirty="0" smtClean="0"/>
              <a:t>We fail to reject Ho in favor of Ha because p-value of .5922&gt;α=.05. We have sufficient evidence that car color and size are independent. </a:t>
            </a:r>
          </a:p>
          <a:p>
            <a:r>
              <a:rPr lang="en-US" sz="2400" dirty="0" smtClean="0"/>
              <a:t> </a:t>
            </a:r>
          </a:p>
          <a:p>
            <a:pPr>
              <a:buFont typeface="Courier New" pitchFamily="49" charset="0"/>
              <a:buChar char="o"/>
            </a:pPr>
            <a:r>
              <a:rPr lang="en-US" sz="2400" b="1" dirty="0" smtClean="0"/>
              <a:t> Chose to this test to see whether or not there was an association between the size of the car and its color</a:t>
            </a:r>
          </a:p>
          <a:p>
            <a:pPr>
              <a:buFont typeface="Courier New" pitchFamily="49" charset="0"/>
              <a:buChar char="o"/>
            </a:pPr>
            <a:r>
              <a:rPr lang="en-US" sz="2400" b="1" dirty="0" smtClean="0"/>
              <a:t> T</a:t>
            </a:r>
            <a:r>
              <a:rPr lang="en-US" sz="2400" dirty="0" smtClean="0"/>
              <a:t>hought that it was more likely for a small, sporty car to be a flashy color like red rather than a large truck</a:t>
            </a:r>
          </a:p>
          <a:p>
            <a:pPr>
              <a:buFont typeface="Courier New" pitchFamily="49" charset="0"/>
              <a:buChar char="o"/>
            </a:pPr>
            <a:r>
              <a:rPr lang="en-US" sz="2400" b="1" dirty="0" smtClean="0"/>
              <a:t>Grouped our sample into two categories: </a:t>
            </a:r>
          </a:p>
          <a:p>
            <a:pPr lvl="1">
              <a:buFont typeface="Courier New" pitchFamily="49" charset="0"/>
              <a:buChar char="o"/>
            </a:pPr>
            <a:r>
              <a:rPr lang="en-US" sz="2400" b="1" dirty="0" smtClean="0"/>
              <a:t>Small, for cars, and large, for SUVs, trucks, and other</a:t>
            </a:r>
          </a:p>
          <a:p>
            <a:pPr lvl="1">
              <a:buFont typeface="Courier New" pitchFamily="49" charset="0"/>
              <a:buChar char="o"/>
            </a:pPr>
            <a:r>
              <a:rPr lang="en-US" sz="2400" dirty="0" smtClean="0"/>
              <a:t>Because the samples of SUVs, trucks, and other vehicles were too small to be statistically viable on their own. </a:t>
            </a:r>
          </a:p>
          <a:p>
            <a:r>
              <a:rPr lang="en-US" sz="2400" b="1" dirty="0" smtClean="0"/>
              <a:t>***We concluded that there was no association between car color and size. Thus, it is no more or less likely for a large car to be a certain color than a small car. ***</a:t>
            </a:r>
          </a:p>
          <a:p>
            <a:endParaRPr lang="en-US" sz="2400"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graphicFrame>
        <p:nvGraphicFramePr>
          <p:cNvPr id="4" name="Chart 3"/>
          <p:cNvGraphicFramePr/>
          <p:nvPr/>
        </p:nvGraphicFramePr>
        <p:xfrm>
          <a:off x="0" y="1219200"/>
          <a:ext cx="6324600" cy="43434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143000" y="152400"/>
            <a:ext cx="7162800" cy="707886"/>
          </a:xfrm>
          <a:prstGeom prst="rect">
            <a:avLst/>
          </a:prstGeom>
          <a:noFill/>
        </p:spPr>
        <p:txBody>
          <a:bodyPr wrap="square" rtlCol="0">
            <a:spAutoFit/>
          </a:bodyPr>
          <a:lstStyle/>
          <a:p>
            <a:pPr algn="ctr"/>
            <a:r>
              <a:rPr lang="en-US" sz="4000" dirty="0" smtClean="0">
                <a:latin typeface="Abadi MT Condensed Extra Bold" pitchFamily="34" charset="0"/>
              </a:rPr>
              <a:t>Comparing Size and Color</a:t>
            </a:r>
            <a:endParaRPr lang="en-US" sz="4000" dirty="0">
              <a:latin typeface="Abadi MT Condensed Extra Bold" pitchFamily="34" charset="0"/>
            </a:endParaRPr>
          </a:p>
        </p:txBody>
      </p:sp>
      <p:sp>
        <p:nvSpPr>
          <p:cNvPr id="3" name="TextBox 2"/>
          <p:cNvSpPr txBox="1"/>
          <p:nvPr/>
        </p:nvSpPr>
        <p:spPr>
          <a:xfrm>
            <a:off x="5257800" y="1219200"/>
            <a:ext cx="4038600" cy="4985980"/>
          </a:xfrm>
          <a:prstGeom prst="rect">
            <a:avLst/>
          </a:prstGeom>
          <a:solidFill>
            <a:srgbClr val="C00000">
              <a:alpha val="54902"/>
            </a:srgbClr>
          </a:solidFill>
        </p:spPr>
        <p:txBody>
          <a:bodyPr wrap="square" rtlCol="0">
            <a:spAutoFit/>
          </a:bodyPr>
          <a:lstStyle/>
          <a:p>
            <a:pPr>
              <a:buFont typeface="Courier New" pitchFamily="49" charset="0"/>
              <a:buChar char="o"/>
            </a:pPr>
            <a:r>
              <a:rPr lang="en-US" sz="2000" dirty="0" smtClean="0"/>
              <a:t>Displays the amount of cars of each color</a:t>
            </a:r>
          </a:p>
          <a:p>
            <a:pPr>
              <a:buFont typeface="Courier New" pitchFamily="49" charset="0"/>
              <a:buChar char="o"/>
            </a:pPr>
            <a:r>
              <a:rPr lang="en-US" sz="2000" dirty="0" smtClean="0"/>
              <a:t>Stacked bar graph helps us easily compare the car sizes to the color.</a:t>
            </a:r>
          </a:p>
          <a:p>
            <a:endParaRPr lang="en-US" sz="2000" b="1" dirty="0" smtClean="0"/>
          </a:p>
          <a:p>
            <a:r>
              <a:rPr lang="en-US" sz="2000" b="1" dirty="0" smtClean="0"/>
              <a:t>For the most part, the number of small cars of each color is greater than the number of large cars because our sample of small cars was so much greater. The exception is blue, where the number of large cars of that color is greater than the number of small cars. </a:t>
            </a:r>
          </a:p>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grpSp>
        <p:nvGrpSpPr>
          <p:cNvPr id="10" name="Group 9"/>
          <p:cNvGrpSpPr/>
          <p:nvPr/>
        </p:nvGrpSpPr>
        <p:grpSpPr>
          <a:xfrm>
            <a:off x="0" y="0"/>
            <a:ext cx="9144000" cy="6812816"/>
            <a:chOff x="0" y="0"/>
            <a:chExt cx="9144000" cy="6812816"/>
          </a:xfrm>
        </p:grpSpPr>
        <p:sp>
          <p:nvSpPr>
            <p:cNvPr id="2" name="TextBox 1"/>
            <p:cNvSpPr txBox="1"/>
            <p:nvPr/>
          </p:nvSpPr>
          <p:spPr>
            <a:xfrm>
              <a:off x="0" y="0"/>
              <a:ext cx="9144000" cy="584775"/>
            </a:xfrm>
            <a:prstGeom prst="rect">
              <a:avLst/>
            </a:prstGeom>
            <a:noFill/>
          </p:spPr>
          <p:txBody>
            <a:bodyPr wrap="square" rtlCol="0">
              <a:spAutoFit/>
            </a:bodyPr>
            <a:lstStyle/>
            <a:p>
              <a:pPr algn="ctr"/>
              <a:r>
                <a:rPr lang="en-US" sz="3200" dirty="0" smtClean="0"/>
                <a:t>One Proportion Z Test for SUVs</a:t>
              </a:r>
              <a:endParaRPr lang="en-US" sz="3200" dirty="0"/>
            </a:p>
          </p:txBody>
        </p:sp>
        <p:sp>
          <p:nvSpPr>
            <p:cNvPr id="3" name="TextBox 2"/>
            <p:cNvSpPr txBox="1"/>
            <p:nvPr/>
          </p:nvSpPr>
          <p:spPr>
            <a:xfrm>
              <a:off x="152400" y="2057400"/>
              <a:ext cx="1371600" cy="707886"/>
            </a:xfrm>
            <a:prstGeom prst="rect">
              <a:avLst/>
            </a:prstGeom>
            <a:noFill/>
            <a:ln>
              <a:solidFill>
                <a:schemeClr val="tx1"/>
              </a:solidFill>
            </a:ln>
          </p:spPr>
          <p:txBody>
            <a:bodyPr wrap="square" rtlCol="0">
              <a:spAutoFit/>
            </a:bodyPr>
            <a:lstStyle/>
            <a:p>
              <a:r>
                <a:rPr lang="en-US" sz="2000" b="1" dirty="0" smtClean="0">
                  <a:solidFill>
                    <a:schemeClr val="bg1"/>
                  </a:solidFill>
                </a:rPr>
                <a:t>H</a:t>
              </a:r>
              <a:r>
                <a:rPr lang="en-US" sz="2000" b="1" baseline="-25000" dirty="0" smtClean="0">
                  <a:solidFill>
                    <a:schemeClr val="bg1"/>
                  </a:solidFill>
                </a:rPr>
                <a:t>o</a:t>
              </a:r>
              <a:r>
                <a:rPr lang="en-US" sz="2000" b="1" dirty="0" smtClean="0">
                  <a:solidFill>
                    <a:schemeClr val="bg1"/>
                  </a:solidFill>
                </a:rPr>
                <a:t>: </a:t>
              </a:r>
              <a:r>
                <a:rPr lang="en-US" sz="2000" dirty="0" smtClean="0">
                  <a:solidFill>
                    <a:schemeClr val="bg1"/>
                  </a:solidFill>
                </a:rPr>
                <a:t>p=.3</a:t>
              </a:r>
            </a:p>
            <a:p>
              <a:r>
                <a:rPr lang="en-US" sz="2000" b="1" dirty="0" smtClean="0">
                  <a:solidFill>
                    <a:schemeClr val="bg1"/>
                  </a:solidFill>
                </a:rPr>
                <a:t>H</a:t>
              </a:r>
              <a:r>
                <a:rPr lang="en-US" sz="2000" b="1" baseline="-25000" dirty="0" smtClean="0">
                  <a:solidFill>
                    <a:schemeClr val="bg1"/>
                  </a:solidFill>
                </a:rPr>
                <a:t>a</a:t>
              </a:r>
              <a:r>
                <a:rPr lang="en-US" sz="2000" b="1" dirty="0" smtClean="0">
                  <a:solidFill>
                    <a:schemeClr val="bg1"/>
                  </a:solidFill>
                </a:rPr>
                <a:t>: </a:t>
              </a:r>
              <a:r>
                <a:rPr lang="en-US" sz="2000" dirty="0" smtClean="0">
                  <a:solidFill>
                    <a:schemeClr val="bg1"/>
                  </a:solidFill>
                </a:rPr>
                <a:t>p&lt;.3</a:t>
              </a:r>
              <a:endParaRPr lang="en-US" sz="2000" dirty="0">
                <a:solidFill>
                  <a:schemeClr val="bg1"/>
                </a:solidFill>
              </a:endParaRPr>
            </a:p>
          </p:txBody>
        </p:sp>
        <p:sp>
          <p:nvSpPr>
            <p:cNvPr id="4" name="TextBox 3"/>
            <p:cNvSpPr txBox="1"/>
            <p:nvPr/>
          </p:nvSpPr>
          <p:spPr>
            <a:xfrm>
              <a:off x="152400" y="457200"/>
              <a:ext cx="1371600" cy="1477328"/>
            </a:xfrm>
            <a:prstGeom prst="rect">
              <a:avLst/>
            </a:prstGeom>
            <a:noFill/>
            <a:ln>
              <a:solidFill>
                <a:schemeClr val="tx1"/>
              </a:solidFill>
            </a:ln>
          </p:spPr>
          <p:txBody>
            <a:bodyPr wrap="square" rtlCol="0">
              <a:spAutoFit/>
            </a:bodyPr>
            <a:lstStyle/>
            <a:p>
              <a:r>
                <a:rPr lang="en-US" b="1" u="sng" dirty="0" smtClean="0"/>
                <a:t>State</a:t>
              </a:r>
            </a:p>
            <a:p>
              <a:pPr>
                <a:buFont typeface="Arial" pitchFamily="34" charset="0"/>
                <a:buChar char="•"/>
              </a:pPr>
              <a:r>
                <a:rPr lang="en-US" dirty="0" smtClean="0"/>
                <a:t> SRS</a:t>
              </a:r>
            </a:p>
            <a:p>
              <a:pPr>
                <a:buFont typeface="Arial" pitchFamily="34" charset="0"/>
                <a:buChar char="•"/>
              </a:pPr>
              <a:r>
                <a:rPr lang="en-US" dirty="0" smtClean="0"/>
                <a:t> </a:t>
              </a:r>
              <a:r>
                <a:rPr lang="en-US" dirty="0" err="1" smtClean="0"/>
                <a:t>np</a:t>
              </a:r>
              <a:r>
                <a:rPr lang="en-US" dirty="0" smtClean="0"/>
                <a:t> ≥10</a:t>
              </a:r>
            </a:p>
            <a:p>
              <a:pPr>
                <a:buFont typeface="Arial" pitchFamily="34" charset="0"/>
                <a:buChar char="•"/>
              </a:pPr>
              <a:r>
                <a:rPr lang="en-US" dirty="0" smtClean="0"/>
                <a:t>n(1-p) ≥10</a:t>
              </a:r>
            </a:p>
            <a:p>
              <a:pPr>
                <a:buFont typeface="Arial" pitchFamily="34" charset="0"/>
                <a:buChar char="•"/>
              </a:pPr>
              <a:r>
                <a:rPr lang="en-US" dirty="0" smtClean="0"/>
                <a:t> pop ≥ 10n</a:t>
              </a:r>
              <a:endParaRPr lang="en-US" dirty="0"/>
            </a:p>
          </p:txBody>
        </p:sp>
        <p:sp>
          <p:nvSpPr>
            <p:cNvPr id="5" name="TextBox 4"/>
            <p:cNvSpPr txBox="1"/>
            <p:nvPr/>
          </p:nvSpPr>
          <p:spPr>
            <a:xfrm>
              <a:off x="1676400" y="457200"/>
              <a:ext cx="1600200" cy="1477328"/>
            </a:xfrm>
            <a:prstGeom prst="rect">
              <a:avLst/>
            </a:prstGeom>
            <a:noFill/>
            <a:ln>
              <a:solidFill>
                <a:schemeClr val="tx1"/>
              </a:solidFill>
            </a:ln>
          </p:spPr>
          <p:txBody>
            <a:bodyPr wrap="square" rtlCol="0">
              <a:spAutoFit/>
            </a:bodyPr>
            <a:lstStyle/>
            <a:p>
              <a:r>
                <a:rPr lang="en-US" b="1" u="sng" dirty="0" smtClean="0"/>
                <a:t>Check</a:t>
              </a:r>
            </a:p>
            <a:p>
              <a:pPr>
                <a:buFont typeface="Arial" pitchFamily="34" charset="0"/>
                <a:buChar char="•"/>
              </a:pPr>
              <a:r>
                <a:rPr lang="en-US" dirty="0" smtClean="0"/>
                <a:t> Assumed</a:t>
              </a:r>
            </a:p>
            <a:p>
              <a:pPr>
                <a:buFont typeface="Arial" pitchFamily="34" charset="0"/>
                <a:buChar char="•"/>
              </a:pPr>
              <a:r>
                <a:rPr lang="en-US" dirty="0" smtClean="0"/>
                <a:t>116×.3 ≥10</a:t>
              </a:r>
            </a:p>
            <a:p>
              <a:pPr>
                <a:buFont typeface="Arial" pitchFamily="34" charset="0"/>
                <a:buChar char="•"/>
              </a:pPr>
              <a:r>
                <a:rPr lang="en-US" dirty="0" smtClean="0"/>
                <a:t>116×.7 ≥10</a:t>
              </a:r>
            </a:p>
            <a:p>
              <a:pPr>
                <a:buFont typeface="Arial" pitchFamily="34" charset="0"/>
                <a:buChar char="•"/>
              </a:pPr>
              <a:r>
                <a:rPr lang="en-US" dirty="0" smtClean="0"/>
                <a:t>pop ≥1,160</a:t>
              </a:r>
              <a:endParaRPr lang="en-US" dirty="0"/>
            </a:p>
          </p:txBody>
        </p:sp>
        <p:graphicFrame>
          <p:nvGraphicFramePr>
            <p:cNvPr id="6" name="Object 5"/>
            <p:cNvGraphicFramePr>
              <a:graphicFrameLocks noChangeAspect="1"/>
            </p:cNvGraphicFramePr>
            <p:nvPr/>
          </p:nvGraphicFramePr>
          <p:xfrm>
            <a:off x="152400" y="2895600"/>
            <a:ext cx="4114800" cy="1600200"/>
          </p:xfrm>
          <a:graphic>
            <a:graphicData uri="http://schemas.openxmlformats.org/presentationml/2006/ole">
              <p:oleObj spid="_x0000_s6146" name="Equation" r:id="rId4" imgW="1600200" imgH="622080" progId="Equation.3">
                <p:embed/>
              </p:oleObj>
            </a:graphicData>
          </a:graphic>
        </p:graphicFrame>
        <p:graphicFrame>
          <p:nvGraphicFramePr>
            <p:cNvPr id="7" name="Object 6"/>
            <p:cNvGraphicFramePr>
              <a:graphicFrameLocks noChangeAspect="1"/>
            </p:cNvGraphicFramePr>
            <p:nvPr/>
          </p:nvGraphicFramePr>
          <p:xfrm>
            <a:off x="152400" y="4572000"/>
            <a:ext cx="4114800" cy="533400"/>
          </p:xfrm>
          <a:graphic>
            <a:graphicData uri="http://schemas.openxmlformats.org/presentationml/2006/ole">
              <p:oleObj spid="_x0000_s6147" name="Equation" r:id="rId5" imgW="1549080" imgH="203040" progId="Equation.3">
                <p:embed/>
              </p:oleObj>
            </a:graphicData>
          </a:graphic>
        </p:graphicFrame>
        <p:sp>
          <p:nvSpPr>
            <p:cNvPr id="8" name="TextBox 7"/>
            <p:cNvSpPr txBox="1"/>
            <p:nvPr/>
          </p:nvSpPr>
          <p:spPr>
            <a:xfrm>
              <a:off x="152400" y="5181600"/>
              <a:ext cx="4495800" cy="1631216"/>
            </a:xfrm>
            <a:prstGeom prst="rect">
              <a:avLst/>
            </a:prstGeom>
            <a:solidFill>
              <a:srgbClr val="FFFFFF">
                <a:alpha val="50196"/>
              </a:srgbClr>
            </a:solidFill>
            <a:ln>
              <a:solidFill>
                <a:schemeClr val="tx1"/>
              </a:solidFill>
            </a:ln>
          </p:spPr>
          <p:txBody>
            <a:bodyPr wrap="square" rtlCol="0">
              <a:spAutoFit/>
            </a:bodyPr>
            <a:lstStyle/>
            <a:p>
              <a:r>
                <a:rPr lang="en-US" sz="2000" b="1" dirty="0" smtClean="0">
                  <a:solidFill>
                    <a:schemeClr val="bg1"/>
                  </a:solidFill>
                </a:rPr>
                <a:t>We reject H</a:t>
              </a:r>
              <a:r>
                <a:rPr lang="en-US" sz="2000" b="1" baseline="-25000" dirty="0" smtClean="0">
                  <a:solidFill>
                    <a:schemeClr val="bg1"/>
                  </a:solidFill>
                </a:rPr>
                <a:t>o</a:t>
              </a:r>
              <a:r>
                <a:rPr lang="en-US" sz="2000" b="1" dirty="0" smtClean="0">
                  <a:solidFill>
                    <a:schemeClr val="bg1"/>
                  </a:solidFill>
                </a:rPr>
                <a:t> in favor of H</a:t>
              </a:r>
              <a:r>
                <a:rPr lang="en-US" sz="2000" b="1" baseline="-25000" dirty="0" smtClean="0">
                  <a:solidFill>
                    <a:schemeClr val="bg1"/>
                  </a:solidFill>
                </a:rPr>
                <a:t>a  </a:t>
              </a:r>
              <a:r>
                <a:rPr lang="en-US" sz="2000" b="1" dirty="0" smtClean="0">
                  <a:solidFill>
                    <a:schemeClr val="bg1"/>
                  </a:solidFill>
                </a:rPr>
                <a:t>because the p-value of .01433 is greater than </a:t>
              </a:r>
              <a:r>
                <a:rPr lang="el-GR" sz="2000" b="1" dirty="0" smtClean="0">
                  <a:solidFill>
                    <a:schemeClr val="bg1"/>
                  </a:solidFill>
                </a:rPr>
                <a:t>α</a:t>
              </a:r>
              <a:r>
                <a:rPr lang="en-US" sz="2000" b="1" dirty="0" smtClean="0">
                  <a:solidFill>
                    <a:schemeClr val="bg1"/>
                  </a:solidFill>
                </a:rPr>
                <a:t>=.05. We have sufficient evidence that the proportion of SUVs is less than .30.</a:t>
              </a:r>
              <a:r>
                <a:rPr lang="en-US" sz="2000" b="1" baseline="-25000" dirty="0" smtClean="0">
                  <a:solidFill>
                    <a:schemeClr val="bg1"/>
                  </a:solidFill>
                </a:rPr>
                <a:t> </a:t>
              </a:r>
              <a:r>
                <a:rPr lang="en-US" sz="2000" b="1" dirty="0" smtClean="0">
                  <a:solidFill>
                    <a:schemeClr val="bg1"/>
                  </a:solidFill>
                </a:rPr>
                <a:t> </a:t>
              </a:r>
            </a:p>
          </p:txBody>
        </p:sp>
        <p:sp>
          <p:nvSpPr>
            <p:cNvPr id="9" name="TextBox 8"/>
            <p:cNvSpPr txBox="1"/>
            <p:nvPr/>
          </p:nvSpPr>
          <p:spPr>
            <a:xfrm>
              <a:off x="5029200" y="3429000"/>
              <a:ext cx="3886200" cy="3139321"/>
            </a:xfrm>
            <a:prstGeom prst="rect">
              <a:avLst/>
            </a:prstGeom>
            <a:solidFill>
              <a:srgbClr val="000000">
                <a:alpha val="56078"/>
              </a:srgbClr>
            </a:solidFill>
            <a:ln>
              <a:solidFill>
                <a:schemeClr val="tx1"/>
              </a:solidFill>
            </a:ln>
          </p:spPr>
          <p:txBody>
            <a:bodyPr wrap="square" rtlCol="0">
              <a:spAutoFit/>
            </a:bodyPr>
            <a:lstStyle/>
            <a:p>
              <a:r>
                <a:rPr lang="en-US" b="1" dirty="0" smtClean="0"/>
                <a:t>We decided to do this test because we felt that the proportion of SUVs was almost .5, so we used .3 because we knew the proportion wouldn’t be that close to .5. We felt that the proportion of SUVs would be less than .3 because they use a lot of gasoline and the majority of people are trying to become more eco-friendly.</a:t>
              </a:r>
              <a:endParaRPr lang="en-US" b="1" dirty="0"/>
            </a:p>
          </p:txBody>
        </p:sp>
      </p:grpSp>
      <p:pic>
        <p:nvPicPr>
          <p:cNvPr id="11" name="Picture 10" descr="2002_ford_escape_3828-300x189.jpg"/>
          <p:cNvPicPr>
            <a:picLocks noChangeAspect="1"/>
          </p:cNvPicPr>
          <p:nvPr/>
        </p:nvPicPr>
        <p:blipFill>
          <a:blip r:embed="rId6"/>
          <a:stretch>
            <a:fillRect/>
          </a:stretch>
        </p:blipFill>
        <p:spPr>
          <a:xfrm>
            <a:off x="5105400" y="685800"/>
            <a:ext cx="3810000" cy="24003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grpSp>
        <p:nvGrpSpPr>
          <p:cNvPr id="2" name="Group 1"/>
          <p:cNvGrpSpPr/>
          <p:nvPr/>
        </p:nvGrpSpPr>
        <p:grpSpPr>
          <a:xfrm>
            <a:off x="0" y="0"/>
            <a:ext cx="9144000" cy="5511463"/>
            <a:chOff x="0" y="0"/>
            <a:chExt cx="9144000" cy="5511463"/>
          </a:xfrm>
        </p:grpSpPr>
        <p:sp>
          <p:nvSpPr>
            <p:cNvPr id="3" name="TextBox 2"/>
            <p:cNvSpPr txBox="1"/>
            <p:nvPr/>
          </p:nvSpPr>
          <p:spPr>
            <a:xfrm>
              <a:off x="0" y="0"/>
              <a:ext cx="9144000" cy="584775"/>
            </a:xfrm>
            <a:prstGeom prst="rect">
              <a:avLst/>
            </a:prstGeom>
            <a:noFill/>
          </p:spPr>
          <p:txBody>
            <a:bodyPr wrap="square" rtlCol="0">
              <a:spAutoFit/>
            </a:bodyPr>
            <a:lstStyle/>
            <a:p>
              <a:pPr algn="ctr"/>
              <a:r>
                <a:rPr lang="en-US" sz="3200" dirty="0" smtClean="0">
                  <a:solidFill>
                    <a:srgbClr val="002060"/>
                  </a:solidFill>
                </a:rPr>
                <a:t>One Proportion Z Interval for SUVs</a:t>
              </a:r>
              <a:endParaRPr lang="en-US" sz="3200" dirty="0">
                <a:solidFill>
                  <a:srgbClr val="002060"/>
                </a:solidFill>
              </a:endParaRPr>
            </a:p>
          </p:txBody>
        </p:sp>
        <p:sp>
          <p:nvSpPr>
            <p:cNvPr id="4" name="TextBox 3"/>
            <p:cNvSpPr txBox="1"/>
            <p:nvPr/>
          </p:nvSpPr>
          <p:spPr>
            <a:xfrm>
              <a:off x="152400" y="2362200"/>
              <a:ext cx="3124200" cy="400110"/>
            </a:xfrm>
            <a:prstGeom prst="rect">
              <a:avLst/>
            </a:prstGeom>
            <a:solidFill>
              <a:srgbClr val="FFFFFF">
                <a:alpha val="45098"/>
              </a:srgbClr>
            </a:solidFill>
            <a:ln>
              <a:solidFill>
                <a:schemeClr val="tx1"/>
              </a:solidFill>
            </a:ln>
          </p:spPr>
          <p:txBody>
            <a:bodyPr wrap="square" rtlCol="0">
              <a:spAutoFit/>
            </a:bodyPr>
            <a:lstStyle/>
            <a:p>
              <a:r>
                <a:rPr lang="en-US" sz="2000" b="1" dirty="0" smtClean="0">
                  <a:solidFill>
                    <a:schemeClr val="bg1"/>
                  </a:solidFill>
                </a:rPr>
                <a:t>Confidence level of 96%</a:t>
              </a:r>
              <a:endParaRPr lang="en-US" sz="2000" dirty="0">
                <a:solidFill>
                  <a:schemeClr val="bg1"/>
                </a:solidFill>
              </a:endParaRPr>
            </a:p>
          </p:txBody>
        </p:sp>
        <p:sp>
          <p:nvSpPr>
            <p:cNvPr id="5" name="TextBox 4"/>
            <p:cNvSpPr txBox="1"/>
            <p:nvPr/>
          </p:nvSpPr>
          <p:spPr>
            <a:xfrm>
              <a:off x="152400" y="762000"/>
              <a:ext cx="1371600" cy="1477328"/>
            </a:xfrm>
            <a:prstGeom prst="rect">
              <a:avLst/>
            </a:prstGeom>
            <a:solidFill>
              <a:srgbClr val="FFFFFF">
                <a:alpha val="45098"/>
              </a:srgbClr>
            </a:solidFill>
            <a:ln>
              <a:solidFill>
                <a:schemeClr val="tx1"/>
              </a:solidFill>
            </a:ln>
          </p:spPr>
          <p:txBody>
            <a:bodyPr wrap="square" rtlCol="0">
              <a:spAutoFit/>
            </a:bodyPr>
            <a:lstStyle/>
            <a:p>
              <a:r>
                <a:rPr lang="en-US" b="1" u="sng" dirty="0" smtClean="0">
                  <a:solidFill>
                    <a:schemeClr val="bg1"/>
                  </a:solidFill>
                </a:rPr>
                <a:t>State</a:t>
              </a:r>
            </a:p>
            <a:p>
              <a:pPr>
                <a:buFont typeface="Arial" pitchFamily="34" charset="0"/>
                <a:buChar char="•"/>
              </a:pPr>
              <a:r>
                <a:rPr lang="en-US" dirty="0" smtClean="0">
                  <a:solidFill>
                    <a:schemeClr val="bg1"/>
                  </a:solidFill>
                </a:rPr>
                <a:t> SRS</a:t>
              </a:r>
            </a:p>
            <a:p>
              <a:pPr>
                <a:buFont typeface="Arial" pitchFamily="34" charset="0"/>
                <a:buChar char="•"/>
              </a:pPr>
              <a:r>
                <a:rPr lang="en-US" dirty="0" smtClean="0">
                  <a:solidFill>
                    <a:schemeClr val="bg1"/>
                  </a:solidFill>
                </a:rPr>
                <a:t> </a:t>
              </a:r>
              <a:r>
                <a:rPr lang="en-US" dirty="0" err="1" smtClean="0">
                  <a:solidFill>
                    <a:schemeClr val="bg1"/>
                  </a:solidFill>
                </a:rPr>
                <a:t>np</a:t>
              </a:r>
              <a:r>
                <a:rPr lang="en-US" dirty="0" smtClean="0">
                  <a:solidFill>
                    <a:schemeClr val="bg1"/>
                  </a:solidFill>
                </a:rPr>
                <a:t> ≥10</a:t>
              </a:r>
            </a:p>
            <a:p>
              <a:pPr>
                <a:buFont typeface="Arial" pitchFamily="34" charset="0"/>
                <a:buChar char="•"/>
              </a:pPr>
              <a:r>
                <a:rPr lang="en-US" dirty="0" smtClean="0">
                  <a:solidFill>
                    <a:schemeClr val="bg1"/>
                  </a:solidFill>
                </a:rPr>
                <a:t>n(1-p) ≥10</a:t>
              </a:r>
            </a:p>
            <a:p>
              <a:pPr>
                <a:buFont typeface="Arial" pitchFamily="34" charset="0"/>
                <a:buChar char="•"/>
              </a:pPr>
              <a:r>
                <a:rPr lang="en-US" dirty="0" smtClean="0">
                  <a:solidFill>
                    <a:schemeClr val="bg1"/>
                  </a:solidFill>
                </a:rPr>
                <a:t> pop ≥ 10n</a:t>
              </a:r>
              <a:endParaRPr lang="en-US" dirty="0">
                <a:solidFill>
                  <a:schemeClr val="bg1"/>
                </a:solidFill>
              </a:endParaRPr>
            </a:p>
          </p:txBody>
        </p:sp>
        <p:sp>
          <p:nvSpPr>
            <p:cNvPr id="6" name="TextBox 5"/>
            <p:cNvSpPr txBox="1"/>
            <p:nvPr/>
          </p:nvSpPr>
          <p:spPr>
            <a:xfrm>
              <a:off x="1676400" y="762000"/>
              <a:ext cx="1600200" cy="1477328"/>
            </a:xfrm>
            <a:prstGeom prst="rect">
              <a:avLst/>
            </a:prstGeom>
            <a:solidFill>
              <a:srgbClr val="FFFFFF">
                <a:alpha val="45098"/>
              </a:srgbClr>
            </a:solidFill>
            <a:ln>
              <a:solidFill>
                <a:schemeClr val="tx1"/>
              </a:solidFill>
            </a:ln>
          </p:spPr>
          <p:txBody>
            <a:bodyPr wrap="square" rtlCol="0">
              <a:spAutoFit/>
            </a:bodyPr>
            <a:lstStyle/>
            <a:p>
              <a:r>
                <a:rPr lang="en-US" b="1" u="sng" dirty="0" smtClean="0">
                  <a:solidFill>
                    <a:schemeClr val="bg1"/>
                  </a:solidFill>
                </a:rPr>
                <a:t>Check</a:t>
              </a:r>
            </a:p>
            <a:p>
              <a:pPr>
                <a:buFont typeface="Arial" pitchFamily="34" charset="0"/>
                <a:buChar char="•"/>
              </a:pPr>
              <a:r>
                <a:rPr lang="en-US" dirty="0" smtClean="0">
                  <a:solidFill>
                    <a:schemeClr val="bg1"/>
                  </a:solidFill>
                </a:rPr>
                <a:t> Assumed</a:t>
              </a:r>
            </a:p>
            <a:p>
              <a:pPr>
                <a:buFont typeface="Arial" pitchFamily="34" charset="0"/>
                <a:buChar char="•"/>
              </a:pPr>
              <a:r>
                <a:rPr lang="en-US" dirty="0" smtClean="0">
                  <a:solidFill>
                    <a:schemeClr val="bg1"/>
                  </a:solidFill>
                </a:rPr>
                <a:t>116×.3 ≥10</a:t>
              </a:r>
            </a:p>
            <a:p>
              <a:pPr>
                <a:buFont typeface="Arial" pitchFamily="34" charset="0"/>
                <a:buChar char="•"/>
              </a:pPr>
              <a:r>
                <a:rPr lang="en-US" dirty="0" smtClean="0">
                  <a:solidFill>
                    <a:schemeClr val="bg1"/>
                  </a:solidFill>
                </a:rPr>
                <a:t>116×.7 ≥10</a:t>
              </a:r>
            </a:p>
            <a:p>
              <a:pPr>
                <a:buFont typeface="Arial" pitchFamily="34" charset="0"/>
                <a:buChar char="•"/>
              </a:pPr>
              <a:r>
                <a:rPr lang="en-US" dirty="0" smtClean="0">
                  <a:solidFill>
                    <a:schemeClr val="bg1"/>
                  </a:solidFill>
                </a:rPr>
                <a:t>pop ≥1,160</a:t>
              </a:r>
              <a:endParaRPr lang="en-US" dirty="0">
                <a:solidFill>
                  <a:schemeClr val="bg1"/>
                </a:solidFill>
              </a:endParaRPr>
            </a:p>
          </p:txBody>
        </p:sp>
        <p:graphicFrame>
          <p:nvGraphicFramePr>
            <p:cNvPr id="7" name="Object 6"/>
            <p:cNvGraphicFramePr>
              <a:graphicFrameLocks noChangeAspect="1"/>
            </p:cNvGraphicFramePr>
            <p:nvPr/>
          </p:nvGraphicFramePr>
          <p:xfrm>
            <a:off x="152400" y="3505200"/>
            <a:ext cx="4215448" cy="838200"/>
          </p:xfrm>
          <a:graphic>
            <a:graphicData uri="http://schemas.openxmlformats.org/presentationml/2006/ole">
              <p:oleObj spid="_x0000_s7170" name="Equation" r:id="rId4" imgW="2234880" imgH="444240" progId="Equation.3">
                <p:embed/>
              </p:oleObj>
            </a:graphicData>
          </a:graphic>
        </p:graphicFrame>
        <p:graphicFrame>
          <p:nvGraphicFramePr>
            <p:cNvPr id="8" name="Object 7"/>
            <p:cNvGraphicFramePr>
              <a:graphicFrameLocks noChangeAspect="1"/>
            </p:cNvGraphicFramePr>
            <p:nvPr/>
          </p:nvGraphicFramePr>
          <p:xfrm>
            <a:off x="152400" y="2895600"/>
            <a:ext cx="1371599" cy="433544"/>
          </p:xfrm>
          <a:graphic>
            <a:graphicData uri="http://schemas.openxmlformats.org/presentationml/2006/ole">
              <p:oleObj spid="_x0000_s7171" name="Equation" r:id="rId5" imgW="634680" imgH="203040" progId="Equation.3">
                <p:embed/>
              </p:oleObj>
            </a:graphicData>
          </a:graphic>
        </p:graphicFrame>
        <p:sp>
          <p:nvSpPr>
            <p:cNvPr id="9" name="TextBox 8"/>
            <p:cNvSpPr txBox="1"/>
            <p:nvPr/>
          </p:nvSpPr>
          <p:spPr>
            <a:xfrm>
              <a:off x="152400" y="4495800"/>
              <a:ext cx="4267200" cy="1015663"/>
            </a:xfrm>
            <a:prstGeom prst="rect">
              <a:avLst/>
            </a:prstGeom>
            <a:solidFill>
              <a:srgbClr val="FFFFFF">
                <a:alpha val="45098"/>
              </a:srgbClr>
            </a:solidFill>
            <a:ln>
              <a:solidFill>
                <a:schemeClr val="tx1"/>
              </a:solidFill>
            </a:ln>
          </p:spPr>
          <p:txBody>
            <a:bodyPr wrap="square" rtlCol="0">
              <a:spAutoFit/>
            </a:bodyPr>
            <a:lstStyle/>
            <a:p>
              <a:r>
                <a:rPr lang="en-US" sz="2000" b="1" dirty="0" smtClean="0">
                  <a:solidFill>
                    <a:schemeClr val="bg1"/>
                  </a:solidFill>
                </a:rPr>
                <a:t>We are 96% confident that the proportion of SUVs lies between .06533 and .19329.</a:t>
              </a:r>
            </a:p>
          </p:txBody>
        </p:sp>
        <p:sp>
          <p:nvSpPr>
            <p:cNvPr id="10" name="TextBox 9"/>
            <p:cNvSpPr txBox="1"/>
            <p:nvPr/>
          </p:nvSpPr>
          <p:spPr>
            <a:xfrm>
              <a:off x="4648200" y="838200"/>
              <a:ext cx="3886200" cy="2308324"/>
            </a:xfrm>
            <a:prstGeom prst="rect">
              <a:avLst/>
            </a:prstGeom>
            <a:solidFill>
              <a:srgbClr val="FFFFFF">
                <a:alpha val="45098"/>
              </a:srgbClr>
            </a:solidFill>
            <a:ln>
              <a:solidFill>
                <a:schemeClr val="tx1"/>
              </a:solidFill>
            </a:ln>
          </p:spPr>
          <p:txBody>
            <a:bodyPr wrap="square" rtlCol="0">
              <a:spAutoFit/>
            </a:bodyPr>
            <a:lstStyle/>
            <a:p>
              <a:r>
                <a:rPr lang="en-US" dirty="0" smtClean="0">
                  <a:solidFill>
                    <a:schemeClr val="bg1"/>
                  </a:solidFill>
                </a:rPr>
                <a:t>We decided to do interval because we wanted to find out where the actual proportion of SUVs fell. By doing a confidence interval we found that the proportion of SUVs is not that high compared to what we originally thought. People really are becoming more eco-friendly!</a:t>
              </a:r>
              <a:endParaRPr lang="en-US" dirty="0">
                <a:solidFill>
                  <a:schemeClr val="bg1"/>
                </a:solidFill>
              </a:endParaRPr>
            </a:p>
          </p:txBody>
        </p:sp>
      </p:grpSp>
      <p:pic>
        <p:nvPicPr>
          <p:cNvPr id="11" name="Picture 10" descr="eco-friendly.jpg"/>
          <p:cNvPicPr>
            <a:picLocks noChangeAspect="1"/>
          </p:cNvPicPr>
          <p:nvPr/>
        </p:nvPicPr>
        <p:blipFill>
          <a:blip r:embed="rId6"/>
          <a:srcRect l="17073" t="21881"/>
          <a:stretch>
            <a:fillRect/>
          </a:stretch>
        </p:blipFill>
        <p:spPr>
          <a:xfrm>
            <a:off x="4648200" y="3279224"/>
            <a:ext cx="3962400" cy="3578776"/>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152400"/>
            <a:ext cx="4114800" cy="1200329"/>
          </a:xfrm>
          <a:prstGeom prst="rect">
            <a:avLst/>
          </a:prstGeom>
          <a:noFill/>
        </p:spPr>
        <p:txBody>
          <a:bodyPr wrap="square" rtlCol="0">
            <a:spAutoFit/>
          </a:bodyPr>
          <a:lstStyle/>
          <a:p>
            <a:r>
              <a:rPr lang="en-US" sz="7200" dirty="0" smtClean="0">
                <a:effectLst>
                  <a:glow rad="228600">
                    <a:schemeClr val="accent3">
                      <a:satMod val="175000"/>
                      <a:alpha val="40000"/>
                    </a:schemeClr>
                  </a:glow>
                </a:effectLst>
                <a:latin typeface="Abadi MT Condensed Extra Bold" pitchFamily="34" charset="0"/>
              </a:rPr>
              <a:t>Mistakes</a:t>
            </a:r>
            <a:endParaRPr lang="en-US" sz="7200" dirty="0">
              <a:effectLst>
                <a:glow rad="228600">
                  <a:schemeClr val="accent3">
                    <a:satMod val="175000"/>
                    <a:alpha val="40000"/>
                  </a:schemeClr>
                </a:glow>
              </a:effectLst>
              <a:latin typeface="Abadi MT Condensed Extra Bold" pitchFamily="34" charset="0"/>
            </a:endParaRPr>
          </a:p>
        </p:txBody>
      </p:sp>
      <p:sp>
        <p:nvSpPr>
          <p:cNvPr id="3" name="TextBox 2"/>
          <p:cNvSpPr txBox="1"/>
          <p:nvPr/>
        </p:nvSpPr>
        <p:spPr>
          <a:xfrm>
            <a:off x="0" y="3200400"/>
            <a:ext cx="8686800" cy="3046988"/>
          </a:xfrm>
          <a:prstGeom prst="rect">
            <a:avLst/>
          </a:prstGeom>
          <a:solidFill>
            <a:srgbClr val="000000">
              <a:alpha val="27843"/>
            </a:srgbClr>
          </a:solidFill>
        </p:spPr>
        <p:txBody>
          <a:bodyPr wrap="square" rtlCol="0">
            <a:spAutoFit/>
          </a:bodyPr>
          <a:lstStyle/>
          <a:p>
            <a:pPr>
              <a:buFont typeface="Courier New" pitchFamily="49" charset="0"/>
              <a:buChar char="o"/>
            </a:pPr>
            <a:r>
              <a:rPr lang="en-US" sz="2800" dirty="0" smtClean="0">
                <a:latin typeface="Abadi MT Condensed Light" pitchFamily="34" charset="0"/>
              </a:rPr>
              <a:t> </a:t>
            </a:r>
            <a:r>
              <a:rPr lang="en-US" sz="3200" dirty="0" smtClean="0">
                <a:latin typeface="Abadi MT Condensed Light" pitchFamily="34" charset="0"/>
              </a:rPr>
              <a:t>Not every car in the parking lot is there everyday, so we probably missed some</a:t>
            </a:r>
          </a:p>
          <a:p>
            <a:pPr>
              <a:buFont typeface="Courier New" pitchFamily="49" charset="0"/>
              <a:buChar char="o"/>
            </a:pPr>
            <a:r>
              <a:rPr lang="en-US" sz="3200" dirty="0" smtClean="0">
                <a:latin typeface="Abadi MT Condensed Light" pitchFamily="34" charset="0"/>
              </a:rPr>
              <a:t> We did not meet all the assumptions, but we continued with the tests</a:t>
            </a:r>
          </a:p>
          <a:p>
            <a:pPr>
              <a:buFont typeface="Courier New" pitchFamily="49" charset="0"/>
              <a:buChar char="o"/>
            </a:pPr>
            <a:r>
              <a:rPr lang="en-US" sz="3200" dirty="0" smtClean="0">
                <a:latin typeface="Abadi MT Condensed Light" pitchFamily="34" charset="0"/>
              </a:rPr>
              <a:t>We should have picked the cars by using a software to randomize which cars we looked at by their spot number</a:t>
            </a:r>
            <a:endParaRPr lang="en-US" sz="3200" dirty="0">
              <a:latin typeface="Abadi MT Condensed Light"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ln w="6350">
                  <a:solidFill>
                    <a:schemeClr val="tx1"/>
                  </a:solidFill>
                </a:ln>
                <a:solidFill>
                  <a:srgbClr val="002060"/>
                </a:solidFill>
                <a:effectLst>
                  <a:glow rad="228600">
                    <a:schemeClr val="accent3">
                      <a:satMod val="175000"/>
                      <a:alpha val="40000"/>
                    </a:schemeClr>
                  </a:glow>
                  <a:outerShdw blurRad="114300" dist="101600" dir="2700000" algn="tl" rotWithShape="0">
                    <a:srgbClr val="000000">
                      <a:alpha val="40000"/>
                    </a:srgbClr>
                  </a:outerShdw>
                </a:effectLst>
                <a:latin typeface="Abadi MT Condensed Extra Bold" pitchFamily="34" charset="0"/>
              </a:rPr>
              <a:t>Our Conclusions</a:t>
            </a:r>
            <a:endParaRPr lang="en-US" sz="6600" dirty="0">
              <a:ln w="6350">
                <a:solidFill>
                  <a:schemeClr val="tx1"/>
                </a:solidFill>
              </a:ln>
              <a:solidFill>
                <a:srgbClr val="002060"/>
              </a:solidFill>
              <a:effectLst>
                <a:glow rad="228600">
                  <a:schemeClr val="accent3">
                    <a:satMod val="175000"/>
                    <a:alpha val="40000"/>
                  </a:schemeClr>
                </a:glow>
                <a:outerShdw blurRad="114300" dist="101600" dir="2700000" algn="tl" rotWithShape="0">
                  <a:srgbClr val="000000">
                    <a:alpha val="40000"/>
                  </a:srgbClr>
                </a:outerShdw>
              </a:effectLst>
              <a:latin typeface="Abadi MT Condensed Extra Bold" pitchFamily="34" charset="0"/>
            </a:endParaRPr>
          </a:p>
        </p:txBody>
      </p:sp>
      <p:sp>
        <p:nvSpPr>
          <p:cNvPr id="3" name="Content Placeholder 2"/>
          <p:cNvSpPr>
            <a:spLocks noGrp="1"/>
          </p:cNvSpPr>
          <p:nvPr>
            <p:ph idx="1"/>
          </p:nvPr>
        </p:nvSpPr>
        <p:spPr>
          <a:xfrm>
            <a:off x="457200" y="1600200"/>
            <a:ext cx="8229600" cy="5257800"/>
          </a:xfrm>
          <a:solidFill>
            <a:srgbClr val="000000">
              <a:alpha val="43137"/>
            </a:srgbClr>
          </a:solidFill>
          <a:effectLst/>
        </p:spPr>
        <p:txBody>
          <a:bodyPr>
            <a:noAutofit/>
          </a:bodyPr>
          <a:lstStyle/>
          <a:p>
            <a:pPr>
              <a:buFont typeface="Courier New" pitchFamily="49" charset="0"/>
              <a:buChar char="o"/>
            </a:pPr>
            <a:r>
              <a:rPr lang="en-US" sz="2000" dirty="0" smtClean="0">
                <a:effectLst>
                  <a:glow rad="228600">
                    <a:schemeClr val="accent3">
                      <a:satMod val="175000"/>
                      <a:alpha val="40000"/>
                    </a:schemeClr>
                  </a:glow>
                </a:effectLst>
                <a:latin typeface="Abadi MT Condensed Light" pitchFamily="34" charset="0"/>
              </a:rPr>
              <a:t>Expected the main colors to be black and white</a:t>
            </a:r>
          </a:p>
          <a:p>
            <a:pPr>
              <a:buFont typeface="Courier New" pitchFamily="49" charset="0"/>
              <a:buChar char="o"/>
            </a:pPr>
            <a:r>
              <a:rPr lang="en-US" sz="2000" dirty="0" smtClean="0">
                <a:effectLst>
                  <a:glow rad="228600">
                    <a:schemeClr val="accent3">
                      <a:satMod val="175000"/>
                      <a:alpha val="40000"/>
                    </a:schemeClr>
                  </a:glow>
                </a:effectLst>
                <a:latin typeface="Abadi MT Condensed Light" pitchFamily="34" charset="0"/>
              </a:rPr>
              <a:t>Large amount of red was surprising</a:t>
            </a:r>
          </a:p>
          <a:p>
            <a:pPr>
              <a:buFont typeface="Courier New" pitchFamily="49" charset="0"/>
              <a:buChar char="o"/>
            </a:pPr>
            <a:r>
              <a:rPr lang="en-US" sz="2000" dirty="0" smtClean="0">
                <a:effectLst>
                  <a:glow rad="228600">
                    <a:schemeClr val="accent3">
                      <a:satMod val="175000"/>
                      <a:alpha val="40000"/>
                    </a:schemeClr>
                  </a:glow>
                </a:effectLst>
                <a:latin typeface="Abadi MT Condensed Light" pitchFamily="34" charset="0"/>
              </a:rPr>
              <a:t>Silver is very popular</a:t>
            </a:r>
          </a:p>
          <a:p>
            <a:pPr>
              <a:buFont typeface="Courier New" pitchFamily="49" charset="0"/>
              <a:buChar char="o"/>
            </a:pPr>
            <a:r>
              <a:rPr lang="en-US" sz="2000" dirty="0" smtClean="0">
                <a:effectLst>
                  <a:glow rad="228600">
                    <a:schemeClr val="accent3">
                      <a:satMod val="175000"/>
                      <a:alpha val="40000"/>
                    </a:schemeClr>
                  </a:glow>
                </a:effectLst>
                <a:latin typeface="Abadi MT Condensed Light" pitchFamily="34" charset="0"/>
              </a:rPr>
              <a:t>School parking lot doesn’t seem to match national distribution of cars</a:t>
            </a:r>
          </a:p>
          <a:p>
            <a:pPr>
              <a:buFont typeface="Courier New" pitchFamily="49" charset="0"/>
              <a:buChar char="o"/>
            </a:pPr>
            <a:r>
              <a:rPr lang="en-US" sz="2000" dirty="0" smtClean="0">
                <a:effectLst>
                  <a:glow rad="228600">
                    <a:schemeClr val="accent3">
                      <a:satMod val="175000"/>
                      <a:alpha val="40000"/>
                    </a:schemeClr>
                  </a:glow>
                </a:effectLst>
                <a:latin typeface="Abadi MT Condensed Light" pitchFamily="34" charset="0"/>
              </a:rPr>
              <a:t>Could have improved chi- square test by increasing the sample size so that all expected counts were greater than or equal to five.</a:t>
            </a:r>
          </a:p>
          <a:p>
            <a:pPr lvl="1">
              <a:buFont typeface="Courier New" pitchFamily="49" charset="0"/>
              <a:buChar char="o"/>
            </a:pPr>
            <a:r>
              <a:rPr lang="en-US" sz="2000" dirty="0" smtClean="0">
                <a:effectLst>
                  <a:glow rad="228600">
                    <a:schemeClr val="accent3">
                      <a:satMod val="175000"/>
                      <a:alpha val="40000"/>
                    </a:schemeClr>
                  </a:glow>
                </a:effectLst>
                <a:latin typeface="Abadi MT Condensed Light" pitchFamily="34" charset="0"/>
              </a:rPr>
              <a:t>Every 4 cars instead of 5</a:t>
            </a:r>
          </a:p>
          <a:p>
            <a:pPr lvl="1">
              <a:buFont typeface="Courier New" pitchFamily="49" charset="0"/>
              <a:buChar char="o"/>
            </a:pPr>
            <a:r>
              <a:rPr lang="en-US" sz="2000" dirty="0" smtClean="0">
                <a:effectLst>
                  <a:glow rad="228600">
                    <a:schemeClr val="accent3">
                      <a:satMod val="175000"/>
                      <a:alpha val="40000"/>
                    </a:schemeClr>
                  </a:glow>
                </a:effectLst>
                <a:latin typeface="Abadi MT Condensed Light" pitchFamily="34" charset="0"/>
              </a:rPr>
              <a:t>Stratified random sampling would have worked better in this case</a:t>
            </a:r>
          </a:p>
          <a:p>
            <a:pPr lvl="2">
              <a:buFont typeface="Courier New" pitchFamily="49" charset="0"/>
              <a:buChar char="o"/>
            </a:pPr>
            <a:r>
              <a:rPr lang="en-US" sz="2000" dirty="0" smtClean="0">
                <a:effectLst>
                  <a:glow rad="228600">
                    <a:schemeClr val="accent3">
                      <a:satMod val="175000"/>
                      <a:alpha val="40000"/>
                    </a:schemeClr>
                  </a:glow>
                </a:effectLst>
                <a:latin typeface="Abadi MT Condensed Light" pitchFamily="34" charset="0"/>
              </a:rPr>
              <a:t>Split the cars in the parking lot into small cars and large cars and taken a simple random sample of the small cars and a simple random sample of large cars. Therefore, both samples would be sufficiently large enough for the assumptions to pass. </a:t>
            </a:r>
          </a:p>
          <a:p>
            <a:pPr>
              <a:buFont typeface="Courier New" pitchFamily="49" charset="0"/>
              <a:buChar char="o"/>
            </a:pPr>
            <a:endParaRPr lang="en-US" sz="2000" dirty="0" smtClean="0">
              <a:effectLst>
                <a:glow rad="228600">
                  <a:schemeClr val="accent3">
                    <a:satMod val="175000"/>
                    <a:alpha val="40000"/>
                  </a:schemeClr>
                </a:glow>
              </a:effectLst>
              <a:latin typeface="Abadi MT Condensed Light" pitchFamily="34" charset="0"/>
            </a:endParaRPr>
          </a:p>
          <a:p>
            <a:endParaRPr lang="en-US" sz="20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52400" y="228600"/>
            <a:ext cx="8839200" cy="6400800"/>
          </a:xfrm>
          <a:prstGeom prst="rect">
            <a:avLst/>
          </a:prstGeom>
          <a:solidFill>
            <a:schemeClr val="tx1">
              <a:lumMod val="65000"/>
            </a:schemeClr>
          </a:solidFill>
          <a:ln w="762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629" name="Picture 5"/>
          <p:cNvPicPr>
            <a:picLocks noChangeAspect="1" noChangeArrowheads="1"/>
          </p:cNvPicPr>
          <p:nvPr/>
        </p:nvPicPr>
        <p:blipFill>
          <a:blip r:embed="rId3"/>
          <a:srcRect/>
          <a:stretch>
            <a:fillRect/>
          </a:stretch>
        </p:blipFill>
        <p:spPr bwMode="auto">
          <a:xfrm>
            <a:off x="304800" y="533400"/>
            <a:ext cx="8534400" cy="5794375"/>
          </a:xfrm>
          <a:prstGeom prst="rect">
            <a:avLst/>
          </a:prstGeom>
          <a:noFill/>
          <a:ln w="76200">
            <a:solidFill>
              <a:schemeClr val="bg1"/>
            </a:solidFill>
            <a:prstDash val="sysDot"/>
            <a:miter lim="800000"/>
            <a:headEnd/>
            <a:tailEnd/>
          </a:ln>
          <a:effectLst/>
        </p:spPr>
      </p:pic>
      <p:sp>
        <p:nvSpPr>
          <p:cNvPr id="26626" name="Rectangle 2"/>
          <p:cNvSpPr>
            <a:spLocks noGrp="1" noChangeArrowheads="1"/>
          </p:cNvSpPr>
          <p:nvPr>
            <p:ph type="title"/>
          </p:nvPr>
        </p:nvSpPr>
        <p:spPr>
          <a:xfrm>
            <a:off x="457200" y="609600"/>
            <a:ext cx="8229600" cy="1143000"/>
          </a:xfrm>
          <a:solidFill>
            <a:srgbClr val="FFFFFF">
              <a:alpha val="47843"/>
            </a:srgbClr>
          </a:solidFill>
          <a:ln w="28575">
            <a:solidFill>
              <a:schemeClr val="bg1"/>
            </a:solidFill>
            <a:prstDash val="sysDot"/>
          </a:ln>
        </p:spPr>
        <p:txBody>
          <a:bodyPr/>
          <a:lstStyle/>
          <a:p>
            <a:pPr algn="ctr"/>
            <a:r>
              <a:rPr lang="en-US" dirty="0" smtClean="0">
                <a:solidFill>
                  <a:srgbClr val="FF0000"/>
                </a:solidFill>
                <a:effectLst>
                  <a:glow rad="228600">
                    <a:schemeClr val="tx1">
                      <a:alpha val="40000"/>
                    </a:schemeClr>
                  </a:glow>
                  <a:outerShdw blurRad="114300" dist="101600" dir="2700000" algn="tl" rotWithShape="0">
                    <a:srgbClr val="000000">
                      <a:alpha val="40000"/>
                    </a:srgbClr>
                  </a:outerShdw>
                </a:effectLst>
                <a:latin typeface="Abadi MT Condensed Extra Bold" pitchFamily="34" charset="0"/>
              </a:rPr>
              <a:t>Our Opinions</a:t>
            </a:r>
            <a:endParaRPr lang="en-US" dirty="0">
              <a:solidFill>
                <a:srgbClr val="FF0000"/>
              </a:solidFill>
              <a:effectLst>
                <a:glow rad="228600">
                  <a:schemeClr val="tx1">
                    <a:alpha val="40000"/>
                  </a:schemeClr>
                </a:glow>
                <a:outerShdw blurRad="114300" dist="101600" dir="2700000" algn="tl" rotWithShape="0">
                  <a:srgbClr val="000000">
                    <a:alpha val="40000"/>
                  </a:srgbClr>
                </a:outerShdw>
              </a:effectLst>
              <a:latin typeface="Abadi MT Condensed Extra Bold" pitchFamily="34" charset="0"/>
            </a:endParaRPr>
          </a:p>
        </p:txBody>
      </p:sp>
      <p:sp>
        <p:nvSpPr>
          <p:cNvPr id="26627" name="Rectangle 3"/>
          <p:cNvSpPr>
            <a:spLocks noGrp="1" noChangeArrowheads="1"/>
          </p:cNvSpPr>
          <p:nvPr>
            <p:ph idx="1"/>
          </p:nvPr>
        </p:nvSpPr>
        <p:spPr>
          <a:xfrm>
            <a:off x="457200" y="1828801"/>
            <a:ext cx="8229600" cy="4343400"/>
          </a:xfrm>
          <a:solidFill>
            <a:srgbClr val="FFFFFF">
              <a:alpha val="47843"/>
            </a:srgbClr>
          </a:solidFill>
          <a:ln w="28575">
            <a:solidFill>
              <a:schemeClr val="bg1"/>
            </a:solidFill>
            <a:prstDash val="sysDot"/>
          </a:ln>
        </p:spPr>
        <p:txBody>
          <a:bodyPr/>
          <a:lstStyle/>
          <a:p>
            <a:pPr>
              <a:buFont typeface="Courier New" pitchFamily="49" charset="0"/>
              <a:buChar char="o"/>
            </a:pPr>
            <a:r>
              <a:rPr lang="en-US" dirty="0" smtClean="0">
                <a:solidFill>
                  <a:srgbClr val="FF0000"/>
                </a:solidFill>
                <a:effectLst>
                  <a:glow rad="228600">
                    <a:schemeClr val="tx1">
                      <a:alpha val="40000"/>
                    </a:schemeClr>
                  </a:glow>
                </a:effectLst>
                <a:latin typeface="Abadi MT Condensed Light" pitchFamily="34" charset="0"/>
              </a:rPr>
              <a:t>Too much work in too little time!</a:t>
            </a:r>
          </a:p>
          <a:p>
            <a:pPr>
              <a:buFont typeface="Courier New" pitchFamily="49" charset="0"/>
              <a:buChar char="o"/>
            </a:pPr>
            <a:r>
              <a:rPr lang="en-US" dirty="0" smtClean="0">
                <a:solidFill>
                  <a:srgbClr val="FF0000"/>
                </a:solidFill>
                <a:effectLst>
                  <a:glow rad="228600">
                    <a:schemeClr val="tx1">
                      <a:alpha val="40000"/>
                    </a:schemeClr>
                  </a:glow>
                </a:effectLst>
                <a:latin typeface="Abadi MT Condensed Light" pitchFamily="34" charset="0"/>
              </a:rPr>
              <a:t>Way too cold and should have found a different way to sample</a:t>
            </a:r>
          </a:p>
          <a:p>
            <a:pPr>
              <a:buFont typeface="Courier New" pitchFamily="49" charset="0"/>
              <a:buChar char="o"/>
            </a:pPr>
            <a:r>
              <a:rPr lang="en-US" dirty="0" smtClean="0">
                <a:solidFill>
                  <a:srgbClr val="FF0000"/>
                </a:solidFill>
                <a:effectLst>
                  <a:glow rad="228600">
                    <a:schemeClr val="tx1">
                      <a:alpha val="40000"/>
                    </a:schemeClr>
                  </a:glow>
                </a:effectLst>
                <a:latin typeface="Abadi MT Condensed Light" pitchFamily="34" charset="0"/>
              </a:rPr>
              <a:t>Liked looking at cool car pictures</a:t>
            </a:r>
            <a:endParaRPr lang="en-US" dirty="0" smtClean="0">
              <a:solidFill>
                <a:srgbClr val="FF0000"/>
              </a:solidFill>
              <a:effectLst>
                <a:glow rad="228600">
                  <a:schemeClr val="tx1">
                    <a:alpha val="40000"/>
                  </a:schemeClr>
                </a:glow>
              </a:effectLst>
              <a:latin typeface="Abadi MT Condensed Light" pitchFamily="34" charset="0"/>
              <a:sym typeface="Wingdings" pitchFamily="2" charset="2"/>
            </a:endParaRPr>
          </a:p>
          <a:p>
            <a:pPr>
              <a:buFont typeface="Courier New" pitchFamily="49" charset="0"/>
              <a:buChar char="o"/>
            </a:pPr>
            <a:r>
              <a:rPr lang="en-US" dirty="0" smtClean="0">
                <a:solidFill>
                  <a:srgbClr val="FF0000"/>
                </a:solidFill>
                <a:effectLst>
                  <a:glow rad="228600">
                    <a:schemeClr val="tx1">
                      <a:alpha val="40000"/>
                    </a:schemeClr>
                  </a:glow>
                </a:effectLst>
                <a:latin typeface="Abadi MT Condensed Light" pitchFamily="34" charset="0"/>
                <a:sym typeface="Wingdings" pitchFamily="2" charset="2"/>
              </a:rPr>
              <a:t>Glad it’s over </a:t>
            </a:r>
            <a:endParaRPr lang="en-US" dirty="0" smtClean="0">
              <a:solidFill>
                <a:srgbClr val="FF0000"/>
              </a:solidFill>
              <a:effectLst>
                <a:glow rad="228600">
                  <a:schemeClr val="tx1">
                    <a:alpha val="40000"/>
                  </a:schemeClr>
                </a:glow>
              </a:effectLst>
              <a:latin typeface="Abadi MT Condensed Light" pitchFamily="34" charset="0"/>
            </a:endParaRPr>
          </a:p>
          <a:p>
            <a:pPr>
              <a:buFont typeface="Courier New" pitchFamily="49" charset="0"/>
              <a:buChar char="o"/>
            </a:pPr>
            <a:endParaRPr lang="en-US" dirty="0">
              <a:solidFill>
                <a:srgbClr val="FF0000"/>
              </a:solidFill>
              <a:latin typeface="Abadi MT Condensed Light" pitchFamily="34" charset="0"/>
            </a:endParaRPr>
          </a:p>
          <a:p>
            <a:endParaRPr lang="en-US" b="1" dirty="0">
              <a:solidFill>
                <a:schemeClr val="bg1"/>
              </a:solidFill>
            </a:endParaRPr>
          </a:p>
          <a:p>
            <a:endParaRPr lang="en-US" b="1" dirty="0">
              <a:solidFill>
                <a:schemeClr val="bg1"/>
              </a:solidFill>
            </a:endParaRPr>
          </a:p>
          <a:p>
            <a:endParaRPr lang="en-US" dirty="0"/>
          </a:p>
        </p:txBody>
      </p:sp>
      <p:pic>
        <p:nvPicPr>
          <p:cNvPr id="6" name="Picture 5" descr="1995%20Mitsubishi%20Eclipse.jpg"/>
          <p:cNvPicPr>
            <a:picLocks noChangeAspect="1"/>
          </p:cNvPicPr>
          <p:nvPr/>
        </p:nvPicPr>
        <p:blipFill>
          <a:blip r:embed="rId4"/>
          <a:srcRect t="18518"/>
          <a:stretch>
            <a:fillRect/>
          </a:stretch>
        </p:blipFill>
        <p:spPr>
          <a:xfrm>
            <a:off x="4589948" y="3352800"/>
            <a:ext cx="3868252" cy="1981200"/>
          </a:xfrm>
          <a:prstGeom prst="rect">
            <a:avLst/>
          </a:prstGeom>
          <a:effectLst>
            <a:softEdge rad="317500"/>
          </a:effectLst>
        </p:spPr>
      </p:pic>
      <p:pic>
        <p:nvPicPr>
          <p:cNvPr id="7" name="Picture 6" descr="cool%20car.jpg"/>
          <p:cNvPicPr>
            <a:picLocks noChangeAspect="1"/>
          </p:cNvPicPr>
          <p:nvPr/>
        </p:nvPicPr>
        <p:blipFill>
          <a:blip r:embed="rId5"/>
          <a:stretch>
            <a:fillRect/>
          </a:stretch>
        </p:blipFill>
        <p:spPr>
          <a:xfrm>
            <a:off x="990600" y="3646475"/>
            <a:ext cx="3276600" cy="2300173"/>
          </a:xfrm>
          <a:prstGeom prst="rect">
            <a:avLst/>
          </a:prstGeom>
          <a:effectLst>
            <a:softEdge rad="31750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2000" r="-2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0"/>
            <a:ext cx="5334000" cy="1143000"/>
          </a:xfrm>
        </p:spPr>
        <p:txBody>
          <a:bodyPr>
            <a:normAutofit fontScale="90000"/>
          </a:bodyPr>
          <a:lstStyle/>
          <a:p>
            <a:pPr algn="l"/>
            <a:r>
              <a:rPr lang="en-US" sz="6600" dirty="0" smtClean="0">
                <a:solidFill>
                  <a:srgbClr val="C00000"/>
                </a:solidFill>
                <a:effectLst>
                  <a:outerShdw blurRad="114300" dist="101600" dir="2700000" algn="tl" rotWithShape="0">
                    <a:srgbClr val="000000">
                      <a:alpha val="40000"/>
                    </a:srgbClr>
                  </a:outerShdw>
                  <a:reflection blurRad="6350" stA="55000" endA="300" endPos="45500" dir="5400000" sy="-100000" algn="bl" rotWithShape="0"/>
                </a:effectLst>
                <a:latin typeface="Abadi MT Condensed Extra Bold" pitchFamily="34" charset="0"/>
              </a:rPr>
              <a:t>History of Cars</a:t>
            </a:r>
            <a:endParaRPr lang="en-US" sz="6600" dirty="0">
              <a:solidFill>
                <a:srgbClr val="C00000"/>
              </a:solidFill>
              <a:effectLst>
                <a:outerShdw blurRad="114300" dist="101600" dir="2700000" algn="tl" rotWithShape="0">
                  <a:srgbClr val="000000">
                    <a:alpha val="40000"/>
                  </a:srgbClr>
                </a:outerShdw>
                <a:reflection blurRad="6350" stA="55000" endA="300" endPos="45500" dir="5400000" sy="-100000" algn="bl" rotWithShape="0"/>
              </a:effectLst>
              <a:latin typeface="Abadi MT Condensed Extra Bold" pitchFamily="34" charset="0"/>
            </a:endParaRPr>
          </a:p>
        </p:txBody>
      </p:sp>
      <p:pic>
        <p:nvPicPr>
          <p:cNvPr id="4" name="Picture 3" descr="ford%20t-recadre.jpg"/>
          <p:cNvPicPr>
            <a:picLocks noChangeAspect="1"/>
          </p:cNvPicPr>
          <p:nvPr/>
        </p:nvPicPr>
        <p:blipFill>
          <a:blip r:embed="rId3"/>
          <a:stretch>
            <a:fillRect/>
          </a:stretch>
        </p:blipFill>
        <p:spPr>
          <a:xfrm>
            <a:off x="4800600" y="3276600"/>
            <a:ext cx="4105940" cy="3347022"/>
          </a:xfrm>
          <a:prstGeom prst="rect">
            <a:avLst/>
          </a:prstGeom>
        </p:spPr>
      </p:pic>
      <p:pic>
        <p:nvPicPr>
          <p:cNvPr id="5" name="Picture 4" descr="Stop_Sign.jpg"/>
          <p:cNvPicPr>
            <a:picLocks noChangeAspect="1"/>
          </p:cNvPicPr>
          <p:nvPr/>
        </p:nvPicPr>
        <p:blipFill>
          <a:blip r:embed="rId4"/>
          <a:srcRect l="25000" r="30000" b="15556"/>
          <a:stretch>
            <a:fillRect/>
          </a:stretch>
        </p:blipFill>
        <p:spPr>
          <a:xfrm>
            <a:off x="0" y="3733800"/>
            <a:ext cx="2057400" cy="2895600"/>
          </a:xfrm>
          <a:prstGeom prst="ellipse">
            <a:avLst/>
          </a:prstGeom>
          <a:ln>
            <a:noFill/>
          </a:ln>
          <a:effectLst>
            <a:softEdge rad="112500"/>
          </a:effectLst>
        </p:spPr>
      </p:pic>
      <p:pic>
        <p:nvPicPr>
          <p:cNvPr id="6" name="Picture 5" descr="eco_friendly_clever_car_concept.jpg"/>
          <p:cNvPicPr>
            <a:picLocks noChangeAspect="1"/>
          </p:cNvPicPr>
          <p:nvPr/>
        </p:nvPicPr>
        <p:blipFill>
          <a:blip r:embed="rId5"/>
          <a:stretch>
            <a:fillRect/>
          </a:stretch>
        </p:blipFill>
        <p:spPr>
          <a:xfrm>
            <a:off x="5257800" y="0"/>
            <a:ext cx="3733800" cy="2829391"/>
          </a:xfrm>
          <a:prstGeom prst="rect">
            <a:avLst/>
          </a:prstGeom>
          <a:ln>
            <a:noFill/>
          </a:ln>
          <a:effectLst>
            <a:softEdge rad="112500"/>
          </a:effectLst>
        </p:spPr>
      </p:pic>
      <p:sp>
        <p:nvSpPr>
          <p:cNvPr id="3" name="Content Placeholder 2"/>
          <p:cNvSpPr>
            <a:spLocks noGrp="1"/>
          </p:cNvSpPr>
          <p:nvPr>
            <p:ph idx="1"/>
          </p:nvPr>
        </p:nvSpPr>
        <p:spPr>
          <a:xfrm>
            <a:off x="457200" y="2286000"/>
            <a:ext cx="8229600" cy="2362200"/>
          </a:xfrm>
        </p:spPr>
        <p:txBody>
          <a:bodyPr/>
          <a:lstStyle/>
          <a:p>
            <a:pPr>
              <a:buFont typeface="Courier New" pitchFamily="49" charset="0"/>
              <a:buChar char="o"/>
            </a:pPr>
            <a:r>
              <a:rPr lang="en-US" dirty="0" smtClean="0">
                <a:solidFill>
                  <a:srgbClr val="C00000"/>
                </a:solidFill>
                <a:latin typeface="Abadi MT Condensed Light" pitchFamily="34" charset="0"/>
              </a:rPr>
              <a:t>1769- First self-propelled car</a:t>
            </a:r>
          </a:p>
          <a:p>
            <a:pPr>
              <a:buFont typeface="Courier New" pitchFamily="49" charset="0"/>
              <a:buChar char="o"/>
            </a:pPr>
            <a:r>
              <a:rPr lang="en-US" dirty="0" smtClean="0">
                <a:solidFill>
                  <a:srgbClr val="C00000"/>
                </a:solidFill>
                <a:latin typeface="Abadi MT Condensed Light" pitchFamily="34" charset="0"/>
              </a:rPr>
              <a:t>1886- Internal combustion engines developed</a:t>
            </a:r>
          </a:p>
          <a:p>
            <a:pPr>
              <a:buFont typeface="Courier New" pitchFamily="49" charset="0"/>
              <a:buChar char="o"/>
            </a:pPr>
            <a:r>
              <a:rPr lang="en-US" dirty="0" smtClean="0">
                <a:solidFill>
                  <a:srgbClr val="C00000"/>
                </a:solidFill>
                <a:latin typeface="Abadi MT Condensed Light" pitchFamily="34" charset="0"/>
              </a:rPr>
              <a:t>1896- First road traffic death</a:t>
            </a:r>
          </a:p>
          <a:p>
            <a:pPr>
              <a:buFont typeface="Courier New" pitchFamily="49" charset="0"/>
              <a:buChar char="o"/>
            </a:pPr>
            <a:r>
              <a:rPr lang="en-US" dirty="0" smtClean="0">
                <a:solidFill>
                  <a:srgbClr val="C00000"/>
                </a:solidFill>
                <a:latin typeface="Abadi MT Condensed Light" pitchFamily="34" charset="0"/>
              </a:rPr>
              <a:t>1997- Green cars</a:t>
            </a:r>
            <a:endParaRPr lang="en-US" dirty="0">
              <a:solidFill>
                <a:srgbClr val="C00000"/>
              </a:solidFill>
              <a:latin typeface="Abadi MT Condensed Light"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2700000" scaled="1"/>
          <a:tileRect/>
        </a:gradFill>
        <a:effectLst/>
      </p:bgPr>
    </p:bg>
    <p:spTree>
      <p:nvGrpSpPr>
        <p:cNvPr id="1" name=""/>
        <p:cNvGrpSpPr/>
        <p:nvPr/>
      </p:nvGrpSpPr>
      <p:grpSpPr>
        <a:xfrm>
          <a:off x="0" y="0"/>
          <a:ext cx="0" cy="0"/>
          <a:chOff x="0" y="0"/>
          <a:chExt cx="0" cy="0"/>
        </a:xfrm>
      </p:grpSpPr>
      <p:pic>
        <p:nvPicPr>
          <p:cNvPr id="9" name="Picture 8" descr="112_0810_06z+italdesign_quaranta+side_view.jpg"/>
          <p:cNvPicPr>
            <a:picLocks noChangeAspect="1"/>
          </p:cNvPicPr>
          <p:nvPr/>
        </p:nvPicPr>
        <p:blipFill>
          <a:blip r:embed="rId3"/>
          <a:srcRect l="6667" t="27505" r="4000" b="17058"/>
          <a:stretch>
            <a:fillRect/>
          </a:stretch>
        </p:blipFill>
        <p:spPr>
          <a:xfrm>
            <a:off x="3056792" y="4495800"/>
            <a:ext cx="6087208" cy="2362200"/>
          </a:xfrm>
          <a:prstGeom prst="rect">
            <a:avLst/>
          </a:prstGeom>
        </p:spPr>
      </p:pic>
      <p:pic>
        <p:nvPicPr>
          <p:cNvPr id="4" name="Picture 3" descr="112_0810_03z+italdesign_quaranta+computer_design.jpg"/>
          <p:cNvPicPr>
            <a:picLocks noChangeAspect="1"/>
          </p:cNvPicPr>
          <p:nvPr/>
        </p:nvPicPr>
        <p:blipFill>
          <a:blip r:embed="rId4"/>
          <a:srcRect l="25334" t="10448" r="33334" b="31237"/>
          <a:stretch>
            <a:fillRect/>
          </a:stretch>
        </p:blipFill>
        <p:spPr>
          <a:xfrm>
            <a:off x="0" y="4168878"/>
            <a:ext cx="3048000" cy="2689122"/>
          </a:xfrm>
          <a:prstGeom prst="rect">
            <a:avLst/>
          </a:prstGeom>
        </p:spPr>
      </p:pic>
      <p:pic>
        <p:nvPicPr>
          <p:cNvPr id="7" name="Picture 6" descr="112_0810_01z+italdesign_quaranta+rear_three_quarters_view.jpg"/>
          <p:cNvPicPr>
            <a:picLocks noChangeAspect="1"/>
          </p:cNvPicPr>
          <p:nvPr/>
        </p:nvPicPr>
        <p:blipFill>
          <a:blip r:embed="rId5"/>
          <a:srcRect l="10000" t="26546" r="6000" b="7356"/>
          <a:stretch>
            <a:fillRect/>
          </a:stretch>
        </p:blipFill>
        <p:spPr>
          <a:xfrm>
            <a:off x="0" y="0"/>
            <a:ext cx="4800600" cy="2362200"/>
          </a:xfrm>
          <a:prstGeom prst="rect">
            <a:avLst/>
          </a:prstGeom>
        </p:spPr>
      </p:pic>
      <p:pic>
        <p:nvPicPr>
          <p:cNvPr id="8" name="Picture 7" descr="112_0810_05z+italdesign_quaranta+side_view.jpg"/>
          <p:cNvPicPr>
            <a:picLocks noChangeAspect="1"/>
          </p:cNvPicPr>
          <p:nvPr/>
        </p:nvPicPr>
        <p:blipFill>
          <a:blip r:embed="rId6"/>
          <a:srcRect l="23333" t="22281" r="28667" b="37207"/>
          <a:stretch>
            <a:fillRect/>
          </a:stretch>
        </p:blipFill>
        <p:spPr>
          <a:xfrm>
            <a:off x="4668253" y="0"/>
            <a:ext cx="4475747" cy="2362200"/>
          </a:xfrm>
          <a:prstGeom prst="rect">
            <a:avLst/>
          </a:prstGeom>
        </p:spPr>
      </p:pic>
      <p:pic>
        <p:nvPicPr>
          <p:cNvPr id="5" name="Picture 4" descr="112_0810_11z+italdesign_quaranta+front_three_quarters_view.jpg"/>
          <p:cNvPicPr>
            <a:picLocks noChangeAspect="1"/>
          </p:cNvPicPr>
          <p:nvPr/>
        </p:nvPicPr>
        <p:blipFill>
          <a:blip r:embed="rId7"/>
          <a:srcRect l="17333" t="36247" r="13333" b="12580"/>
          <a:stretch>
            <a:fillRect/>
          </a:stretch>
        </p:blipFill>
        <p:spPr>
          <a:xfrm>
            <a:off x="1371600" y="1752600"/>
            <a:ext cx="6769100" cy="3124200"/>
          </a:xfrm>
          <a:prstGeom prst="ellipse">
            <a:avLst/>
          </a:prstGeom>
        </p:spPr>
      </p:pic>
      <p:sp>
        <p:nvSpPr>
          <p:cNvPr id="10" name="TextBox 9"/>
          <p:cNvSpPr txBox="1"/>
          <p:nvPr/>
        </p:nvSpPr>
        <p:spPr>
          <a:xfrm>
            <a:off x="152400" y="2667000"/>
            <a:ext cx="2743200" cy="1371600"/>
          </a:xfrm>
          <a:prstGeom prst="rect">
            <a:avLst/>
          </a:prstGeom>
          <a:noFill/>
        </p:spPr>
        <p:txBody>
          <a:bodyPr wrap="square" rtlCol="0">
            <a:prstTxWarp prst="textDeflate">
              <a:avLst/>
            </a:prstTxWarp>
            <a:spAutoFit/>
          </a:bodyPr>
          <a:lstStyle/>
          <a:p>
            <a:r>
              <a:rPr lang="en-US" dirty="0" err="1" smtClean="0">
                <a:solidFill>
                  <a:schemeClr val="bg1"/>
                </a:solidFill>
                <a:effectLst>
                  <a:glow rad="228600">
                    <a:schemeClr val="accent4">
                      <a:satMod val="175000"/>
                      <a:alpha val="40000"/>
                    </a:schemeClr>
                  </a:glow>
                </a:effectLst>
              </a:rPr>
              <a:t>Italdesign</a:t>
            </a:r>
            <a:endParaRPr lang="en-US" dirty="0">
              <a:solidFill>
                <a:schemeClr val="bg1"/>
              </a:solidFill>
              <a:effectLst>
                <a:glow rad="228600">
                  <a:schemeClr val="accent4">
                    <a:satMod val="175000"/>
                    <a:alpha val="40000"/>
                  </a:schemeClr>
                </a:glow>
              </a:effectLst>
            </a:endParaRPr>
          </a:p>
        </p:txBody>
      </p:sp>
      <p:sp>
        <p:nvSpPr>
          <p:cNvPr id="11" name="TextBox 10"/>
          <p:cNvSpPr txBox="1"/>
          <p:nvPr/>
        </p:nvSpPr>
        <p:spPr>
          <a:xfrm>
            <a:off x="6400800" y="2667000"/>
            <a:ext cx="2743200" cy="1143000"/>
          </a:xfrm>
          <a:prstGeom prst="rect">
            <a:avLst/>
          </a:prstGeom>
          <a:noFill/>
        </p:spPr>
        <p:txBody>
          <a:bodyPr wrap="square" rtlCol="0">
            <a:prstTxWarp prst="textDeflate">
              <a:avLst/>
            </a:prstTxWarp>
            <a:spAutoFit/>
          </a:bodyPr>
          <a:lstStyle/>
          <a:p>
            <a:r>
              <a:rPr lang="en-US" dirty="0" err="1" smtClean="0">
                <a:solidFill>
                  <a:schemeClr val="bg1"/>
                </a:solidFill>
                <a:effectLst>
                  <a:glow rad="228600">
                    <a:schemeClr val="accent4">
                      <a:satMod val="175000"/>
                      <a:alpha val="40000"/>
                    </a:schemeClr>
                  </a:glow>
                </a:effectLst>
              </a:rPr>
              <a:t>Quaranta</a:t>
            </a:r>
            <a:endParaRPr lang="en-US" dirty="0">
              <a:solidFill>
                <a:schemeClr val="bg1"/>
              </a:solidFill>
              <a:effectLst>
                <a:glow rad="228600">
                  <a:schemeClr val="accent4">
                    <a:satMod val="175000"/>
                    <a:alpha val="40000"/>
                  </a:schemeClr>
                </a:glo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09600" y="2286000"/>
            <a:ext cx="8229600" cy="1143000"/>
          </a:xfrm>
        </p:spPr>
        <p:txBody>
          <a:bodyPr/>
          <a:lstStyle/>
          <a:p>
            <a:r>
              <a:rPr lang="en-US" b="1" dirty="0">
                <a:solidFill>
                  <a:schemeClr val="bg1"/>
                </a:solidFill>
                <a:effectLst>
                  <a:glow rad="101600">
                    <a:schemeClr val="tx1">
                      <a:alpha val="60000"/>
                    </a:schemeClr>
                  </a:glow>
                </a:effectLst>
                <a:latin typeface="Abadi MT Condensed Extra Bold" pitchFamily="34" charset="0"/>
              </a:rPr>
              <a:t>Taking the Sample</a:t>
            </a:r>
          </a:p>
        </p:txBody>
      </p:sp>
      <p:sp>
        <p:nvSpPr>
          <p:cNvPr id="20483" name="Rectangle 3"/>
          <p:cNvSpPr>
            <a:spLocks noGrp="1" noChangeArrowheads="1"/>
          </p:cNvSpPr>
          <p:nvPr>
            <p:ph idx="1"/>
          </p:nvPr>
        </p:nvSpPr>
        <p:spPr>
          <a:xfrm>
            <a:off x="1676400" y="3810000"/>
            <a:ext cx="6172200" cy="3048000"/>
          </a:xfrm>
          <a:solidFill>
            <a:srgbClr val="000000">
              <a:alpha val="67059"/>
            </a:srgbClr>
          </a:solidFill>
        </p:spPr>
        <p:txBody>
          <a:bodyPr/>
          <a:lstStyle/>
          <a:p>
            <a:pPr>
              <a:lnSpc>
                <a:spcPct val="90000"/>
              </a:lnSpc>
              <a:buFont typeface="Courier New" pitchFamily="49" charset="0"/>
              <a:buChar char="o"/>
            </a:pPr>
            <a:r>
              <a:rPr lang="en-US" dirty="0" smtClean="0">
                <a:latin typeface="Abadi MT Condensed Light" pitchFamily="34" charset="0"/>
              </a:rPr>
              <a:t>Every 5 cars in CB South parking lot</a:t>
            </a:r>
          </a:p>
          <a:p>
            <a:pPr>
              <a:lnSpc>
                <a:spcPct val="90000"/>
              </a:lnSpc>
              <a:buFont typeface="Courier New" pitchFamily="49" charset="0"/>
              <a:buChar char="o"/>
            </a:pPr>
            <a:r>
              <a:rPr lang="en-US" dirty="0" smtClean="0">
                <a:latin typeface="Abadi MT Condensed Light" pitchFamily="34" charset="0"/>
              </a:rPr>
              <a:t>More variables to decide from</a:t>
            </a:r>
          </a:p>
          <a:p>
            <a:pPr lvl="1">
              <a:lnSpc>
                <a:spcPct val="90000"/>
              </a:lnSpc>
              <a:buFont typeface="Wingdings" pitchFamily="2" charset="2"/>
              <a:buChar char="ü"/>
            </a:pPr>
            <a:r>
              <a:rPr lang="en-US" dirty="0" smtClean="0">
                <a:latin typeface="Abadi MT Condensed Light" pitchFamily="34" charset="0"/>
              </a:rPr>
              <a:t>Color</a:t>
            </a:r>
            <a:endParaRPr lang="en-US" dirty="0">
              <a:latin typeface="Abadi MT Condensed Light" pitchFamily="34" charset="0"/>
            </a:endParaRPr>
          </a:p>
          <a:p>
            <a:pPr lvl="1">
              <a:lnSpc>
                <a:spcPct val="90000"/>
              </a:lnSpc>
              <a:buFont typeface="Wingdings" pitchFamily="2" charset="2"/>
              <a:buChar char="ü"/>
            </a:pPr>
            <a:r>
              <a:rPr lang="en-US" dirty="0">
                <a:latin typeface="Abadi MT Condensed Light" pitchFamily="34" charset="0"/>
              </a:rPr>
              <a:t>Type (Car, SUV, Truck, Other)</a:t>
            </a:r>
          </a:p>
          <a:p>
            <a:pPr lvl="1">
              <a:lnSpc>
                <a:spcPct val="90000"/>
              </a:lnSpc>
              <a:buFont typeface="Wingdings" pitchFamily="2" charset="2"/>
              <a:buChar char="ü"/>
            </a:pPr>
            <a:r>
              <a:rPr lang="en-US" dirty="0">
                <a:latin typeface="Abadi MT Condensed Light" pitchFamily="34" charset="0"/>
              </a:rPr>
              <a:t>Number of </a:t>
            </a:r>
            <a:r>
              <a:rPr lang="en-US" dirty="0" smtClean="0">
                <a:latin typeface="Abadi MT Condensed Light" pitchFamily="34" charset="0"/>
              </a:rPr>
              <a:t>Doors</a:t>
            </a:r>
            <a:endParaRPr lang="en-US" dirty="0">
              <a:latin typeface="Abadi MT Condensed Light" pitchFamily="34" charset="0"/>
            </a:endParaRPr>
          </a:p>
        </p:txBody>
      </p:sp>
      <p:pic>
        <p:nvPicPr>
          <p:cNvPr id="20484" name="Picture 4"/>
          <p:cNvPicPr>
            <a:picLocks noChangeAspect="1" noChangeArrowheads="1"/>
          </p:cNvPicPr>
          <p:nvPr/>
        </p:nvPicPr>
        <p:blipFill>
          <a:blip r:embed="rId4"/>
          <a:srcRect/>
          <a:stretch>
            <a:fillRect/>
          </a:stretch>
        </p:blipFill>
        <p:spPr bwMode="auto">
          <a:xfrm>
            <a:off x="0" y="-1"/>
            <a:ext cx="4419599" cy="2519639"/>
          </a:xfrm>
          <a:prstGeom prst="rect">
            <a:avLst/>
          </a:prstGeom>
          <a:solidFill>
            <a:srgbClr val="000000">
              <a:alpha val="56078"/>
            </a:srgbClr>
          </a:solid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effectLst>
                  <a:glow rad="101600">
                    <a:schemeClr val="tx1">
                      <a:alpha val="60000"/>
                    </a:schemeClr>
                  </a:glow>
                </a:effectLst>
                <a:latin typeface="Abadi MT Condensed Extra Bold" pitchFamily="34" charset="0"/>
              </a:rPr>
              <a:t>Sampling</a:t>
            </a:r>
            <a:r>
              <a:rPr lang="en-US" b="1" dirty="0" smtClean="0">
                <a:solidFill>
                  <a:srgbClr val="FF0000"/>
                </a:solidFill>
                <a:effectLst>
                  <a:glow rad="101600">
                    <a:schemeClr val="bg1">
                      <a:alpha val="60000"/>
                    </a:schemeClr>
                  </a:glow>
                </a:effectLst>
                <a:latin typeface="Abadi MT Condensed Extra Bold" pitchFamily="34" charset="0"/>
              </a:rPr>
              <a:t> </a:t>
            </a:r>
            <a:r>
              <a:rPr lang="en-US" b="1" dirty="0" smtClean="0">
                <a:solidFill>
                  <a:srgbClr val="FF0000"/>
                </a:solidFill>
                <a:effectLst>
                  <a:glow rad="101600">
                    <a:schemeClr val="tx1">
                      <a:alpha val="60000"/>
                    </a:schemeClr>
                  </a:glow>
                </a:effectLst>
                <a:latin typeface="Abadi MT Condensed Extra Bold" pitchFamily="34" charset="0"/>
              </a:rPr>
              <a:t>Results</a:t>
            </a:r>
            <a:endParaRPr lang="en-US" b="1" dirty="0">
              <a:solidFill>
                <a:srgbClr val="FF0000"/>
              </a:solidFill>
              <a:effectLst>
                <a:glow rad="101600">
                  <a:schemeClr val="tx1">
                    <a:alpha val="60000"/>
                  </a:schemeClr>
                </a:glow>
              </a:effectLst>
              <a:latin typeface="Abadi MT Condensed Extra Bold" pitchFamily="34" charset="0"/>
            </a:endParaRPr>
          </a:p>
        </p:txBody>
      </p:sp>
      <p:graphicFrame>
        <p:nvGraphicFramePr>
          <p:cNvPr id="4" name="Content Placeholder 3"/>
          <p:cNvGraphicFramePr>
            <a:graphicFrameLocks noGrp="1"/>
          </p:cNvGraphicFramePr>
          <p:nvPr>
            <p:ph idx="1"/>
          </p:nvPr>
        </p:nvGraphicFramePr>
        <p:xfrm>
          <a:off x="457198" y="1447803"/>
          <a:ext cx="8382005" cy="5181600"/>
        </p:xfrm>
        <a:graphic>
          <a:graphicData uri="http://schemas.openxmlformats.org/drawingml/2006/table">
            <a:tbl>
              <a:tblPr firstRow="1" bandRow="1">
                <a:tableStyleId>{F5AB1C69-6EDB-4FF4-983F-18BD219EF322}</a:tableStyleId>
              </a:tblPr>
              <a:tblGrid>
                <a:gridCol w="931334"/>
                <a:gridCol w="931334"/>
                <a:gridCol w="931334"/>
                <a:gridCol w="844294"/>
                <a:gridCol w="1018373"/>
                <a:gridCol w="931334"/>
                <a:gridCol w="931334"/>
                <a:gridCol w="931334"/>
                <a:gridCol w="931334"/>
              </a:tblGrid>
              <a:tr h="436282">
                <a:tc>
                  <a:txBody>
                    <a:bodyPr/>
                    <a:lstStyle/>
                    <a:p>
                      <a:pPr algn="l" fontAlgn="b"/>
                      <a:endParaRPr lang="en-US" sz="2000" b="1" i="0" u="none" strike="noStrike" dirty="0">
                        <a:noFill/>
                        <a:latin typeface="Abadi MT Condensed Light" pitchFamily="34" charset="0"/>
                      </a:endParaRPr>
                    </a:p>
                  </a:txBody>
                  <a:tcPr marL="0" marR="0" marT="0" marB="0" anchor="b">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000000">
                        <a:alpha val="40000"/>
                      </a:srgbClr>
                    </a:solidFill>
                  </a:tcPr>
                </a:tc>
                <a:tc>
                  <a:txBody>
                    <a:bodyPr/>
                    <a:lstStyle/>
                    <a:p>
                      <a:pPr algn="l" fontAlgn="b"/>
                      <a:r>
                        <a:rPr lang="en-US" sz="2000" u="none" strike="noStrike" dirty="0">
                          <a:solidFill>
                            <a:srgbClr val="FF0000"/>
                          </a:solidFill>
                          <a:latin typeface="Abadi MT Condensed Light" pitchFamily="34" charset="0"/>
                        </a:rPr>
                        <a:t>Red</a:t>
                      </a:r>
                      <a:endParaRPr lang="en-US" sz="2000" b="1" i="0" u="none" strike="noStrike" dirty="0">
                        <a:solidFill>
                          <a:srgbClr val="FF0000"/>
                        </a:solidFill>
                        <a:latin typeface="Abadi MT Condensed Light" pitchFamily="34" charset="0"/>
                      </a:endParaRPr>
                    </a:p>
                  </a:txBody>
                  <a:tcPr marL="0" marR="0" marT="0" marB="0" anchor="b">
                    <a:lnL w="12700" cmpd="sng">
                      <a:noFill/>
                    </a:lnL>
                    <a:solidFill>
                      <a:srgbClr val="000000">
                        <a:alpha val="40000"/>
                      </a:srgbClr>
                    </a:solidFill>
                  </a:tcPr>
                </a:tc>
                <a:tc>
                  <a:txBody>
                    <a:bodyPr/>
                    <a:lstStyle/>
                    <a:p>
                      <a:pPr algn="l" fontAlgn="b"/>
                      <a:r>
                        <a:rPr lang="en-US" sz="2000" u="none" strike="noStrike" dirty="0">
                          <a:solidFill>
                            <a:schemeClr val="tx1">
                              <a:lumMod val="65000"/>
                            </a:schemeClr>
                          </a:solidFill>
                          <a:latin typeface="Abadi MT Condensed Light" pitchFamily="34" charset="0"/>
                        </a:rPr>
                        <a:t>Silver</a:t>
                      </a:r>
                      <a:endParaRPr lang="en-US" sz="2000" b="1" i="0" u="none" strike="noStrike" dirty="0">
                        <a:solidFill>
                          <a:schemeClr val="tx1">
                            <a:lumMod val="65000"/>
                          </a:schemeClr>
                        </a:solidFill>
                        <a:latin typeface="Abadi MT Condensed Light" pitchFamily="34" charset="0"/>
                      </a:endParaRPr>
                    </a:p>
                  </a:txBody>
                  <a:tcPr marL="0" marR="0" marT="0" marB="0" anchor="b">
                    <a:solidFill>
                      <a:srgbClr val="000000">
                        <a:alpha val="40000"/>
                      </a:srgbClr>
                    </a:solidFill>
                  </a:tcPr>
                </a:tc>
                <a:tc>
                  <a:txBody>
                    <a:bodyPr/>
                    <a:lstStyle/>
                    <a:p>
                      <a:pPr algn="l" fontAlgn="b"/>
                      <a:r>
                        <a:rPr lang="en-US" sz="2000" u="none" strike="noStrike" dirty="0">
                          <a:solidFill>
                            <a:srgbClr val="66FF33"/>
                          </a:solidFill>
                          <a:latin typeface="Abadi MT Condensed Light" pitchFamily="34" charset="0"/>
                        </a:rPr>
                        <a:t>Green</a:t>
                      </a:r>
                      <a:endParaRPr lang="en-US" sz="2000" b="1" i="0" u="none" strike="noStrike" dirty="0">
                        <a:solidFill>
                          <a:srgbClr val="66FF33"/>
                        </a:solidFill>
                        <a:latin typeface="Abadi MT Condensed Light" pitchFamily="34" charset="0"/>
                      </a:endParaRPr>
                    </a:p>
                  </a:txBody>
                  <a:tcPr marL="0" marR="0" marT="0" marB="0" anchor="b">
                    <a:solidFill>
                      <a:srgbClr val="000000">
                        <a:alpha val="40000"/>
                      </a:srgbClr>
                    </a:solidFill>
                  </a:tcPr>
                </a:tc>
                <a:tc>
                  <a:txBody>
                    <a:bodyPr/>
                    <a:lstStyle/>
                    <a:p>
                      <a:pPr algn="l" fontAlgn="b"/>
                      <a:r>
                        <a:rPr lang="en-US" sz="2000" u="none" strike="noStrike" dirty="0">
                          <a:solidFill>
                            <a:srgbClr val="00B0F0"/>
                          </a:solidFill>
                          <a:latin typeface="Abadi MT Condensed Light" pitchFamily="34" charset="0"/>
                        </a:rPr>
                        <a:t>Blue</a:t>
                      </a:r>
                      <a:endParaRPr lang="en-US" sz="2000" b="1" i="0" u="none" strike="noStrike" dirty="0">
                        <a:solidFill>
                          <a:srgbClr val="00B0F0"/>
                        </a:solidFill>
                        <a:latin typeface="Abadi MT Condensed Light" pitchFamily="34" charset="0"/>
                      </a:endParaRPr>
                    </a:p>
                  </a:txBody>
                  <a:tcPr marL="0" marR="0" marT="0" marB="0" anchor="b">
                    <a:solidFill>
                      <a:srgbClr val="000000">
                        <a:alpha val="40000"/>
                      </a:srgbClr>
                    </a:solidFill>
                  </a:tcPr>
                </a:tc>
                <a:tc>
                  <a:txBody>
                    <a:bodyPr/>
                    <a:lstStyle/>
                    <a:p>
                      <a:pPr algn="l" fontAlgn="b"/>
                      <a:r>
                        <a:rPr lang="en-US" sz="2000" u="none" strike="noStrike" dirty="0">
                          <a:solidFill>
                            <a:schemeClr val="tx1"/>
                          </a:solidFill>
                          <a:latin typeface="Abadi MT Condensed Light" pitchFamily="34" charset="0"/>
                        </a:rPr>
                        <a:t>White</a:t>
                      </a:r>
                      <a:endParaRPr lang="en-US" sz="2000" b="1" i="0" u="none" strike="noStrike" dirty="0">
                        <a:solidFill>
                          <a:schemeClr val="tx1"/>
                        </a:solidFill>
                        <a:latin typeface="Abadi MT Condensed Light" pitchFamily="34" charset="0"/>
                      </a:endParaRPr>
                    </a:p>
                  </a:txBody>
                  <a:tcPr marL="0" marR="0" marT="0" marB="0" anchor="b">
                    <a:solidFill>
                      <a:srgbClr val="000000">
                        <a:alpha val="40000"/>
                      </a:srgbClr>
                    </a:solidFill>
                  </a:tcPr>
                </a:tc>
                <a:tc>
                  <a:txBody>
                    <a:bodyPr/>
                    <a:lstStyle/>
                    <a:p>
                      <a:pPr algn="l" fontAlgn="b"/>
                      <a:r>
                        <a:rPr lang="en-US" sz="2000" u="none" strike="noStrike" dirty="0">
                          <a:solidFill>
                            <a:schemeClr val="tx1"/>
                          </a:solidFill>
                          <a:latin typeface="Abadi MT Condensed Light" pitchFamily="34" charset="0"/>
                        </a:rPr>
                        <a:t>Black</a:t>
                      </a:r>
                      <a:endParaRPr lang="en-US" sz="2000" b="1" i="0" u="none" strike="noStrike" dirty="0">
                        <a:solidFill>
                          <a:schemeClr val="tx1"/>
                        </a:solidFill>
                        <a:latin typeface="Abadi MT Condensed Light" pitchFamily="34" charset="0"/>
                      </a:endParaRPr>
                    </a:p>
                  </a:txBody>
                  <a:tcPr marL="0" marR="0" marT="0" marB="0" anchor="b">
                    <a:solidFill>
                      <a:srgbClr val="000000">
                        <a:alpha val="40000"/>
                      </a:srgbClr>
                    </a:solidFill>
                  </a:tcPr>
                </a:tc>
                <a:tc>
                  <a:txBody>
                    <a:bodyPr/>
                    <a:lstStyle/>
                    <a:p>
                      <a:pPr algn="l" fontAlgn="b"/>
                      <a:r>
                        <a:rPr lang="en-US" sz="2000" u="none" strike="noStrike" dirty="0">
                          <a:solidFill>
                            <a:srgbClr val="FF3399"/>
                          </a:solidFill>
                          <a:latin typeface="Abadi MT Condensed Light" pitchFamily="34" charset="0"/>
                        </a:rPr>
                        <a:t>Other</a:t>
                      </a:r>
                      <a:endParaRPr lang="en-US" sz="2000" b="1" i="0" u="none" strike="noStrike" dirty="0">
                        <a:solidFill>
                          <a:srgbClr val="FF3399"/>
                        </a:solidFill>
                        <a:latin typeface="Abadi MT Condensed Light" pitchFamily="34" charset="0"/>
                      </a:endParaRPr>
                    </a:p>
                  </a:txBody>
                  <a:tcPr marL="0" marR="0" marT="0" marB="0" anchor="b">
                    <a:solidFill>
                      <a:srgbClr val="000000">
                        <a:alpha val="40000"/>
                      </a:srgbClr>
                    </a:solidFill>
                  </a:tcPr>
                </a:tc>
                <a:tc>
                  <a:txBody>
                    <a:bodyPr/>
                    <a:lstStyle/>
                    <a:p>
                      <a:pPr algn="l" fontAlgn="b"/>
                      <a:r>
                        <a:rPr lang="en-US" sz="2000" u="none" strike="noStrike" dirty="0">
                          <a:solidFill>
                            <a:srgbClr val="FFFF00"/>
                          </a:solidFill>
                          <a:latin typeface="Abadi MT Condensed Light" pitchFamily="34" charset="0"/>
                        </a:rPr>
                        <a:t>Total</a:t>
                      </a:r>
                      <a:endParaRPr lang="en-US" sz="2000" b="1" i="0" u="none" strike="noStrike" dirty="0">
                        <a:solidFill>
                          <a:srgbClr val="FFFF00"/>
                        </a:solidFill>
                        <a:latin typeface="Abadi MT Condensed Light" pitchFamily="34" charset="0"/>
                      </a:endParaRPr>
                    </a:p>
                  </a:txBody>
                  <a:tcPr marL="0" marR="0" marT="0" marB="0" anchor="b">
                    <a:solidFill>
                      <a:srgbClr val="000000">
                        <a:alpha val="40000"/>
                      </a:srgbClr>
                    </a:solidFill>
                  </a:tcPr>
                </a:tc>
              </a:tr>
              <a:tr h="645459">
                <a:tc>
                  <a:txBody>
                    <a:bodyPr/>
                    <a:lstStyle/>
                    <a:p>
                      <a:pPr algn="l" fontAlgn="b"/>
                      <a:r>
                        <a:rPr lang="en-US" sz="2000" b="1" u="none" strike="noStrike" dirty="0">
                          <a:solidFill>
                            <a:srgbClr val="FFFF00"/>
                          </a:solidFill>
                          <a:latin typeface="Abadi MT Condensed Light" pitchFamily="34" charset="0"/>
                        </a:rPr>
                        <a:t>2-Door Car</a:t>
                      </a:r>
                      <a:endParaRPr lang="en-US" sz="2000" b="1" i="0" u="none" strike="noStrike" dirty="0">
                        <a:solidFill>
                          <a:srgbClr val="FFFF00"/>
                        </a:solidFill>
                        <a:latin typeface="Abadi MT Condensed Light" pitchFamily="34" charset="0"/>
                      </a:endParaRPr>
                    </a:p>
                  </a:txBody>
                  <a:tcPr marL="0" marR="0" marT="0" marB="0" anchor="b">
                    <a:lnT w="38100" cmpd="sng">
                      <a:noFill/>
                    </a:lnT>
                    <a:solidFill>
                      <a:srgbClr val="000000">
                        <a:alpha val="40000"/>
                      </a:srgbClr>
                    </a:solidFill>
                  </a:tcPr>
                </a:tc>
                <a:tc>
                  <a:txBody>
                    <a:bodyPr/>
                    <a:lstStyle/>
                    <a:p>
                      <a:pPr algn="r" fontAlgn="b"/>
                      <a:r>
                        <a:rPr lang="en-US" sz="2400" u="none" strike="noStrike" dirty="0">
                          <a:solidFill>
                            <a:srgbClr val="FF0000"/>
                          </a:solidFill>
                          <a:latin typeface="Abadi MT Condensed Light" pitchFamily="34" charset="0"/>
                        </a:rPr>
                        <a:t>3</a:t>
                      </a:r>
                      <a:endParaRPr lang="en-US" sz="2400" b="0" i="0" u="none" strike="noStrike" dirty="0">
                        <a:solidFill>
                          <a:srgbClr val="FF000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lumMod val="65000"/>
                            </a:schemeClr>
                          </a:solidFill>
                          <a:latin typeface="Abadi MT Condensed Light" pitchFamily="34" charset="0"/>
                        </a:rPr>
                        <a:t>3</a:t>
                      </a:r>
                      <a:endParaRPr lang="en-US" sz="2400" b="0" i="0" u="none" strike="noStrike" dirty="0">
                        <a:solidFill>
                          <a:schemeClr val="tx1">
                            <a:lumMod val="65000"/>
                          </a:schemeClr>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66FF33"/>
                          </a:solidFill>
                          <a:latin typeface="Abadi MT Condensed Light" pitchFamily="34" charset="0"/>
                        </a:rPr>
                        <a:t>1</a:t>
                      </a:r>
                      <a:endParaRPr lang="en-US" sz="2400" b="0" i="0" u="none" strike="noStrike" dirty="0">
                        <a:solidFill>
                          <a:srgbClr val="66FF33"/>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b="0" i="0" u="none" strike="noStrike" dirty="0" smtClean="0">
                          <a:solidFill>
                            <a:srgbClr val="00B0F0"/>
                          </a:solidFill>
                          <a:latin typeface="Abadi MT Condensed Light" pitchFamily="34" charset="0"/>
                        </a:rPr>
                        <a:t>0</a:t>
                      </a:r>
                      <a:endParaRPr lang="en-US" sz="2400" b="0" i="0" u="none" strike="noStrike" dirty="0">
                        <a:solidFill>
                          <a:srgbClr val="00B0F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solidFill>
                          <a:latin typeface="Abadi MT Condensed Light" pitchFamily="34" charset="0"/>
                        </a:rPr>
                        <a:t>4</a:t>
                      </a:r>
                      <a:endParaRPr lang="en-US" sz="2400" b="0" i="0" u="none" strike="noStrike" dirty="0">
                        <a:solidFill>
                          <a:schemeClr val="tx1"/>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solidFill>
                          <a:latin typeface="Abadi MT Condensed Light" pitchFamily="34" charset="0"/>
                        </a:rPr>
                        <a:t>2</a:t>
                      </a:r>
                      <a:endParaRPr lang="en-US" sz="2400" b="0" i="0" u="none" strike="noStrike" dirty="0">
                        <a:solidFill>
                          <a:schemeClr val="tx1"/>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3399"/>
                          </a:solidFill>
                          <a:latin typeface="Abadi MT Condensed Light" pitchFamily="34" charset="0"/>
                        </a:rPr>
                        <a:t>1</a:t>
                      </a:r>
                      <a:endParaRPr lang="en-US" sz="2400" b="0" i="0" u="none" strike="noStrike" dirty="0">
                        <a:solidFill>
                          <a:srgbClr val="FF3399"/>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FF00"/>
                          </a:solidFill>
                          <a:latin typeface="Abadi MT Condensed Light" pitchFamily="34" charset="0"/>
                        </a:rPr>
                        <a:t>14</a:t>
                      </a:r>
                      <a:endParaRPr lang="en-US" sz="2400" b="1" i="0" u="none" strike="noStrike" dirty="0">
                        <a:solidFill>
                          <a:srgbClr val="FFFF00"/>
                        </a:solidFill>
                        <a:latin typeface="Abadi MT Condensed Light" pitchFamily="34" charset="0"/>
                      </a:endParaRPr>
                    </a:p>
                  </a:txBody>
                  <a:tcPr marL="0" marR="0" marT="0" marB="0" anchor="b">
                    <a:solidFill>
                      <a:srgbClr val="000000">
                        <a:alpha val="40000"/>
                      </a:srgbClr>
                    </a:solidFill>
                  </a:tcPr>
                </a:tc>
              </a:tr>
              <a:tr h="645459">
                <a:tc>
                  <a:txBody>
                    <a:bodyPr/>
                    <a:lstStyle/>
                    <a:p>
                      <a:pPr algn="l" fontAlgn="b"/>
                      <a:r>
                        <a:rPr lang="en-US" sz="2000" b="1" u="none" strike="noStrike" dirty="0">
                          <a:solidFill>
                            <a:srgbClr val="FFFF00"/>
                          </a:solidFill>
                          <a:latin typeface="Abadi MT Condensed Light" pitchFamily="34" charset="0"/>
                        </a:rPr>
                        <a:t>4-Door Car</a:t>
                      </a:r>
                      <a:endParaRPr lang="en-US" sz="2000" b="1" i="0" u="none" strike="noStrike" dirty="0">
                        <a:solidFill>
                          <a:srgbClr val="FFFF0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0000"/>
                          </a:solidFill>
                          <a:latin typeface="Abadi MT Condensed Light" pitchFamily="34" charset="0"/>
                        </a:rPr>
                        <a:t>6</a:t>
                      </a:r>
                      <a:endParaRPr lang="en-US" sz="2400" b="0" i="0" u="none" strike="noStrike" dirty="0">
                        <a:solidFill>
                          <a:srgbClr val="FF000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lumMod val="65000"/>
                            </a:schemeClr>
                          </a:solidFill>
                          <a:latin typeface="Abadi MT Condensed Light" pitchFamily="34" charset="0"/>
                        </a:rPr>
                        <a:t>20</a:t>
                      </a:r>
                      <a:endParaRPr lang="en-US" sz="2400" b="0" i="0" u="none" strike="noStrike" dirty="0">
                        <a:solidFill>
                          <a:schemeClr val="tx1">
                            <a:lumMod val="65000"/>
                          </a:schemeClr>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66FF33"/>
                          </a:solidFill>
                          <a:latin typeface="Abadi MT Condensed Light" pitchFamily="34" charset="0"/>
                        </a:rPr>
                        <a:t>7</a:t>
                      </a:r>
                      <a:endParaRPr lang="en-US" sz="2400" b="0" i="0" u="none" strike="noStrike" dirty="0">
                        <a:solidFill>
                          <a:srgbClr val="66FF33"/>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00B0F0"/>
                          </a:solidFill>
                          <a:latin typeface="Abadi MT Condensed Light" pitchFamily="34" charset="0"/>
                        </a:rPr>
                        <a:t>5</a:t>
                      </a:r>
                      <a:endParaRPr lang="en-US" sz="2400" b="0" i="0" u="none" strike="noStrike" dirty="0">
                        <a:solidFill>
                          <a:srgbClr val="00B0F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solidFill>
                          <a:latin typeface="Abadi MT Condensed Light" pitchFamily="34" charset="0"/>
                        </a:rPr>
                        <a:t>7</a:t>
                      </a:r>
                      <a:endParaRPr lang="en-US" sz="2400" b="0" i="0" u="none" strike="noStrike" dirty="0">
                        <a:solidFill>
                          <a:schemeClr val="tx1"/>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solidFill>
                          <a:latin typeface="Abadi MT Condensed Light" pitchFamily="34" charset="0"/>
                        </a:rPr>
                        <a:t>7</a:t>
                      </a:r>
                      <a:endParaRPr lang="en-US" sz="2400" b="0" i="0" u="none" strike="noStrike" dirty="0">
                        <a:solidFill>
                          <a:schemeClr val="tx1"/>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3399"/>
                          </a:solidFill>
                          <a:latin typeface="Abadi MT Condensed Light" pitchFamily="34" charset="0"/>
                        </a:rPr>
                        <a:t>5</a:t>
                      </a:r>
                      <a:endParaRPr lang="en-US" sz="2400" b="0" i="0" u="none" strike="noStrike" dirty="0">
                        <a:solidFill>
                          <a:srgbClr val="FF3399"/>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FF00"/>
                          </a:solidFill>
                          <a:latin typeface="Abadi MT Condensed Light" pitchFamily="34" charset="0"/>
                        </a:rPr>
                        <a:t>57</a:t>
                      </a:r>
                      <a:endParaRPr lang="en-US" sz="2400" b="1" i="0" u="none" strike="noStrike" dirty="0">
                        <a:solidFill>
                          <a:srgbClr val="FFFF00"/>
                        </a:solidFill>
                        <a:latin typeface="Abadi MT Condensed Light" pitchFamily="34" charset="0"/>
                      </a:endParaRPr>
                    </a:p>
                  </a:txBody>
                  <a:tcPr marL="0" marR="0" marT="0" marB="0" anchor="b">
                    <a:solidFill>
                      <a:srgbClr val="000000">
                        <a:alpha val="40000"/>
                      </a:srgbClr>
                    </a:solidFill>
                  </a:tcPr>
                </a:tc>
              </a:tr>
              <a:tr h="436282">
                <a:tc>
                  <a:txBody>
                    <a:bodyPr/>
                    <a:lstStyle/>
                    <a:p>
                      <a:pPr algn="l" fontAlgn="b"/>
                      <a:r>
                        <a:rPr lang="en-US" sz="2000" b="1" u="none" strike="noStrike" dirty="0">
                          <a:solidFill>
                            <a:srgbClr val="FFFF00"/>
                          </a:solidFill>
                          <a:latin typeface="Abadi MT Condensed Light" pitchFamily="34" charset="0"/>
                        </a:rPr>
                        <a:t>SUV</a:t>
                      </a:r>
                      <a:endParaRPr lang="en-US" sz="2000" b="1" i="0" u="none" strike="noStrike" dirty="0">
                        <a:solidFill>
                          <a:srgbClr val="FFFF0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0000"/>
                          </a:solidFill>
                          <a:latin typeface="Abadi MT Condensed Light" pitchFamily="34" charset="0"/>
                        </a:rPr>
                        <a:t>2</a:t>
                      </a:r>
                      <a:endParaRPr lang="en-US" sz="2400" b="0" i="0" u="none" strike="noStrike" dirty="0">
                        <a:solidFill>
                          <a:srgbClr val="FF000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lumMod val="65000"/>
                            </a:schemeClr>
                          </a:solidFill>
                          <a:latin typeface="Abadi MT Condensed Light" pitchFamily="34" charset="0"/>
                        </a:rPr>
                        <a:t>6</a:t>
                      </a:r>
                      <a:endParaRPr lang="en-US" sz="2400" b="0" i="0" u="none" strike="noStrike" dirty="0">
                        <a:solidFill>
                          <a:schemeClr val="tx1">
                            <a:lumMod val="65000"/>
                          </a:schemeClr>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66FF33"/>
                          </a:solidFill>
                          <a:latin typeface="Abadi MT Condensed Light" pitchFamily="34" charset="0"/>
                        </a:rPr>
                        <a:t>3</a:t>
                      </a:r>
                      <a:endParaRPr lang="en-US" sz="2400" b="0" i="0" u="none" strike="noStrike" dirty="0">
                        <a:solidFill>
                          <a:srgbClr val="66FF33"/>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00B0F0"/>
                          </a:solidFill>
                          <a:latin typeface="Abadi MT Condensed Light" pitchFamily="34" charset="0"/>
                        </a:rPr>
                        <a:t>4</a:t>
                      </a:r>
                      <a:endParaRPr lang="en-US" sz="2400" b="0" i="0" u="none" strike="noStrike" dirty="0">
                        <a:solidFill>
                          <a:srgbClr val="00B0F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solidFill>
                          <a:latin typeface="Abadi MT Condensed Light" pitchFamily="34" charset="0"/>
                        </a:rPr>
                        <a:t>5</a:t>
                      </a:r>
                      <a:endParaRPr lang="en-US" sz="2400" b="0" i="0" u="none" strike="noStrike" dirty="0">
                        <a:solidFill>
                          <a:schemeClr val="tx1"/>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solidFill>
                          <a:latin typeface="Abadi MT Condensed Light" pitchFamily="34" charset="0"/>
                        </a:rPr>
                        <a:t>3</a:t>
                      </a:r>
                      <a:endParaRPr lang="en-US" sz="2400" b="0" i="0" u="none" strike="noStrike" dirty="0">
                        <a:solidFill>
                          <a:schemeClr val="tx1"/>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3399"/>
                          </a:solidFill>
                          <a:latin typeface="Abadi MT Condensed Light" pitchFamily="34" charset="0"/>
                        </a:rPr>
                        <a:t>1</a:t>
                      </a:r>
                      <a:endParaRPr lang="en-US" sz="2400" b="0" i="0" u="none" strike="noStrike" dirty="0">
                        <a:solidFill>
                          <a:srgbClr val="FF3399"/>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FF00"/>
                          </a:solidFill>
                          <a:latin typeface="Abadi MT Condensed Light" pitchFamily="34" charset="0"/>
                        </a:rPr>
                        <a:t>24</a:t>
                      </a:r>
                      <a:endParaRPr lang="en-US" sz="2400" b="1" i="0" u="none" strike="noStrike" dirty="0">
                        <a:solidFill>
                          <a:srgbClr val="FFFF00"/>
                        </a:solidFill>
                        <a:latin typeface="Abadi MT Condensed Light" pitchFamily="34" charset="0"/>
                      </a:endParaRPr>
                    </a:p>
                  </a:txBody>
                  <a:tcPr marL="0" marR="0" marT="0" marB="0" anchor="b">
                    <a:solidFill>
                      <a:srgbClr val="000000">
                        <a:alpha val="40000"/>
                      </a:srgbClr>
                    </a:solidFill>
                  </a:tcPr>
                </a:tc>
              </a:tr>
              <a:tr h="645459">
                <a:tc>
                  <a:txBody>
                    <a:bodyPr/>
                    <a:lstStyle/>
                    <a:p>
                      <a:pPr algn="l" fontAlgn="b"/>
                      <a:r>
                        <a:rPr lang="en-US" sz="2000" b="1" u="none" strike="noStrike" dirty="0">
                          <a:solidFill>
                            <a:srgbClr val="FFFF00"/>
                          </a:solidFill>
                          <a:latin typeface="Abadi MT Condensed Light" pitchFamily="34" charset="0"/>
                        </a:rPr>
                        <a:t>2-Door Truck</a:t>
                      </a:r>
                      <a:endParaRPr lang="en-US" sz="2000" b="1" i="0" u="none" strike="noStrike" dirty="0">
                        <a:solidFill>
                          <a:srgbClr val="FFFF0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0000"/>
                          </a:solidFill>
                          <a:latin typeface="Abadi MT Condensed Light" pitchFamily="34" charset="0"/>
                        </a:rPr>
                        <a:t>0</a:t>
                      </a:r>
                      <a:endParaRPr lang="en-US" sz="2400" b="0" i="0" u="none" strike="noStrike" dirty="0">
                        <a:solidFill>
                          <a:srgbClr val="FF000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lumMod val="65000"/>
                            </a:schemeClr>
                          </a:solidFill>
                          <a:latin typeface="Abadi MT Condensed Light" pitchFamily="34" charset="0"/>
                        </a:rPr>
                        <a:t>1</a:t>
                      </a:r>
                      <a:endParaRPr lang="en-US" sz="2400" b="0" i="0" u="none" strike="noStrike" dirty="0">
                        <a:solidFill>
                          <a:schemeClr val="tx1">
                            <a:lumMod val="65000"/>
                          </a:schemeClr>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66FF33"/>
                          </a:solidFill>
                          <a:latin typeface="Abadi MT Condensed Light" pitchFamily="34" charset="0"/>
                        </a:rPr>
                        <a:t>0</a:t>
                      </a:r>
                      <a:endParaRPr lang="en-US" sz="2400" b="0" i="0" u="none" strike="noStrike" dirty="0">
                        <a:solidFill>
                          <a:srgbClr val="66FF33"/>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00B0F0"/>
                          </a:solidFill>
                          <a:latin typeface="Abadi MT Condensed Light" pitchFamily="34" charset="0"/>
                        </a:rPr>
                        <a:t>1</a:t>
                      </a:r>
                      <a:endParaRPr lang="en-US" sz="2400" b="0" i="0" u="none" strike="noStrike" dirty="0">
                        <a:solidFill>
                          <a:srgbClr val="00B0F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solidFill>
                          <a:latin typeface="Abadi MT Condensed Light" pitchFamily="34" charset="0"/>
                        </a:rPr>
                        <a:t>0</a:t>
                      </a:r>
                      <a:endParaRPr lang="en-US" sz="2400" b="0" i="0" u="none" strike="noStrike" dirty="0">
                        <a:solidFill>
                          <a:schemeClr val="tx1"/>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solidFill>
                          <a:latin typeface="Abadi MT Condensed Light" pitchFamily="34" charset="0"/>
                        </a:rPr>
                        <a:t>1</a:t>
                      </a:r>
                      <a:endParaRPr lang="en-US" sz="2400" b="0" i="0" u="none" strike="noStrike" dirty="0">
                        <a:solidFill>
                          <a:schemeClr val="tx1"/>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3399"/>
                          </a:solidFill>
                          <a:latin typeface="Abadi MT Condensed Light" pitchFamily="34" charset="0"/>
                        </a:rPr>
                        <a:t>1</a:t>
                      </a:r>
                      <a:endParaRPr lang="en-US" sz="2400" b="0" i="0" u="none" strike="noStrike" dirty="0">
                        <a:solidFill>
                          <a:srgbClr val="FF3399"/>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FF00"/>
                          </a:solidFill>
                          <a:latin typeface="Abadi MT Condensed Light" pitchFamily="34" charset="0"/>
                        </a:rPr>
                        <a:t>4</a:t>
                      </a:r>
                      <a:endParaRPr lang="en-US" sz="2400" b="1" i="0" u="none" strike="noStrike" dirty="0">
                        <a:solidFill>
                          <a:srgbClr val="FFFF00"/>
                        </a:solidFill>
                        <a:latin typeface="Abadi MT Condensed Light" pitchFamily="34" charset="0"/>
                      </a:endParaRPr>
                    </a:p>
                  </a:txBody>
                  <a:tcPr marL="0" marR="0" marT="0" marB="0" anchor="b">
                    <a:solidFill>
                      <a:srgbClr val="000000">
                        <a:alpha val="40000"/>
                      </a:srgbClr>
                    </a:solidFill>
                  </a:tcPr>
                </a:tc>
              </a:tr>
              <a:tr h="645459">
                <a:tc>
                  <a:txBody>
                    <a:bodyPr/>
                    <a:lstStyle/>
                    <a:p>
                      <a:pPr algn="l" fontAlgn="b"/>
                      <a:r>
                        <a:rPr lang="en-US" sz="2000" b="1" u="none" strike="noStrike" dirty="0">
                          <a:solidFill>
                            <a:srgbClr val="FFFF00"/>
                          </a:solidFill>
                          <a:latin typeface="Abadi MT Condensed Light" pitchFamily="34" charset="0"/>
                        </a:rPr>
                        <a:t>4-Door Truck</a:t>
                      </a:r>
                      <a:endParaRPr lang="en-US" sz="2000" b="1" i="0" u="none" strike="noStrike" dirty="0">
                        <a:solidFill>
                          <a:srgbClr val="FFFF0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0000"/>
                          </a:solidFill>
                          <a:latin typeface="Abadi MT Condensed Light" pitchFamily="34" charset="0"/>
                        </a:rPr>
                        <a:t>0</a:t>
                      </a:r>
                      <a:endParaRPr lang="en-US" sz="2400" b="0" i="0" u="none" strike="noStrike" dirty="0">
                        <a:solidFill>
                          <a:srgbClr val="FF000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lumMod val="65000"/>
                            </a:schemeClr>
                          </a:solidFill>
                          <a:latin typeface="Abadi MT Condensed Light" pitchFamily="34" charset="0"/>
                        </a:rPr>
                        <a:t>0</a:t>
                      </a:r>
                      <a:endParaRPr lang="en-US" sz="2400" b="0" i="0" u="none" strike="noStrike" dirty="0">
                        <a:solidFill>
                          <a:schemeClr val="tx1">
                            <a:lumMod val="65000"/>
                          </a:schemeClr>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66FF33"/>
                          </a:solidFill>
                          <a:latin typeface="Abadi MT Condensed Light" pitchFamily="34" charset="0"/>
                        </a:rPr>
                        <a:t>0</a:t>
                      </a:r>
                      <a:endParaRPr lang="en-US" sz="2400" b="0" i="0" u="none" strike="noStrike" dirty="0">
                        <a:solidFill>
                          <a:srgbClr val="66FF33"/>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00B0F0"/>
                          </a:solidFill>
                          <a:latin typeface="Abadi MT Condensed Light" pitchFamily="34" charset="0"/>
                        </a:rPr>
                        <a:t>0</a:t>
                      </a:r>
                      <a:endParaRPr lang="en-US" sz="2400" b="0" i="0" u="none" strike="noStrike" dirty="0">
                        <a:solidFill>
                          <a:srgbClr val="00B0F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solidFill>
                          <a:latin typeface="Abadi MT Condensed Light" pitchFamily="34" charset="0"/>
                        </a:rPr>
                        <a:t>1</a:t>
                      </a:r>
                      <a:endParaRPr lang="en-US" sz="2400" b="0" i="0" u="none" strike="noStrike" dirty="0">
                        <a:solidFill>
                          <a:schemeClr val="tx1"/>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solidFill>
                          <a:latin typeface="Abadi MT Condensed Light" pitchFamily="34" charset="0"/>
                        </a:rPr>
                        <a:t>2</a:t>
                      </a:r>
                      <a:endParaRPr lang="en-US" sz="2400" b="0" i="0" u="none" strike="noStrike" dirty="0">
                        <a:solidFill>
                          <a:schemeClr val="tx1"/>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3399"/>
                          </a:solidFill>
                          <a:latin typeface="Abadi MT Condensed Light" pitchFamily="34" charset="0"/>
                        </a:rPr>
                        <a:t>0</a:t>
                      </a:r>
                      <a:endParaRPr lang="en-US" sz="2400" b="0" i="0" u="none" strike="noStrike" dirty="0">
                        <a:solidFill>
                          <a:srgbClr val="FF3399"/>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FF00"/>
                          </a:solidFill>
                          <a:latin typeface="Abadi MT Condensed Light" pitchFamily="34" charset="0"/>
                        </a:rPr>
                        <a:t>3</a:t>
                      </a:r>
                      <a:endParaRPr lang="en-US" sz="2400" b="1" i="0" u="none" strike="noStrike" dirty="0">
                        <a:solidFill>
                          <a:srgbClr val="FFFF00"/>
                        </a:solidFill>
                        <a:latin typeface="Abadi MT Condensed Light" pitchFamily="34" charset="0"/>
                      </a:endParaRPr>
                    </a:p>
                  </a:txBody>
                  <a:tcPr marL="0" marR="0" marT="0" marB="0" anchor="b">
                    <a:solidFill>
                      <a:srgbClr val="000000">
                        <a:alpha val="40000"/>
                      </a:srgbClr>
                    </a:solidFill>
                  </a:tcPr>
                </a:tc>
              </a:tr>
              <a:tr h="645459">
                <a:tc>
                  <a:txBody>
                    <a:bodyPr/>
                    <a:lstStyle/>
                    <a:p>
                      <a:pPr algn="l" fontAlgn="b"/>
                      <a:r>
                        <a:rPr lang="en-US" sz="2000" b="1" u="none" strike="noStrike" dirty="0">
                          <a:solidFill>
                            <a:srgbClr val="FFFF00"/>
                          </a:solidFill>
                          <a:latin typeface="Abadi MT Condensed Light" pitchFamily="34" charset="0"/>
                        </a:rPr>
                        <a:t>2-Door Other</a:t>
                      </a:r>
                      <a:endParaRPr lang="en-US" sz="2000" b="1" i="0" u="none" strike="noStrike" dirty="0">
                        <a:solidFill>
                          <a:srgbClr val="FFFF0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0000"/>
                          </a:solidFill>
                          <a:latin typeface="Abadi MT Condensed Light" pitchFamily="34" charset="0"/>
                        </a:rPr>
                        <a:t>1</a:t>
                      </a:r>
                      <a:endParaRPr lang="en-US" sz="2400" b="0" i="0" u="none" strike="noStrike" dirty="0">
                        <a:solidFill>
                          <a:srgbClr val="FF000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lumMod val="65000"/>
                            </a:schemeClr>
                          </a:solidFill>
                          <a:latin typeface="Abadi MT Condensed Light" pitchFamily="34" charset="0"/>
                        </a:rPr>
                        <a:t>0</a:t>
                      </a:r>
                      <a:endParaRPr lang="en-US" sz="2400" b="0" i="0" u="none" strike="noStrike" dirty="0">
                        <a:solidFill>
                          <a:schemeClr val="tx1">
                            <a:lumMod val="65000"/>
                          </a:schemeClr>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66FF33"/>
                          </a:solidFill>
                          <a:latin typeface="Abadi MT Condensed Light" pitchFamily="34" charset="0"/>
                        </a:rPr>
                        <a:t>0</a:t>
                      </a:r>
                      <a:endParaRPr lang="en-US" sz="2400" b="0" i="0" u="none" strike="noStrike" dirty="0">
                        <a:solidFill>
                          <a:srgbClr val="66FF33"/>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00B0F0"/>
                          </a:solidFill>
                          <a:latin typeface="Abadi MT Condensed Light" pitchFamily="34" charset="0"/>
                        </a:rPr>
                        <a:t>0</a:t>
                      </a:r>
                      <a:endParaRPr lang="en-US" sz="2400" b="0" i="0" u="none" strike="noStrike" dirty="0">
                        <a:solidFill>
                          <a:srgbClr val="00B0F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a:solidFill>
                            <a:schemeClr val="tx1"/>
                          </a:solidFill>
                          <a:latin typeface="Abadi MT Condensed Light" pitchFamily="34" charset="0"/>
                        </a:rPr>
                        <a:t>0</a:t>
                      </a:r>
                      <a:endParaRPr lang="en-US" sz="2400" b="0" i="0" u="none" strike="noStrike">
                        <a:solidFill>
                          <a:schemeClr val="tx1"/>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solidFill>
                          <a:latin typeface="Abadi MT Condensed Light" pitchFamily="34" charset="0"/>
                        </a:rPr>
                        <a:t>0</a:t>
                      </a:r>
                      <a:endParaRPr lang="en-US" sz="2400" b="0" i="0" u="none" strike="noStrike" dirty="0">
                        <a:solidFill>
                          <a:schemeClr val="tx1"/>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3399"/>
                          </a:solidFill>
                          <a:latin typeface="Abadi MT Condensed Light" pitchFamily="34" charset="0"/>
                        </a:rPr>
                        <a:t>1</a:t>
                      </a:r>
                      <a:endParaRPr lang="en-US" sz="2400" b="0" i="0" u="none" strike="noStrike" dirty="0">
                        <a:solidFill>
                          <a:srgbClr val="FF3399"/>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FF00"/>
                          </a:solidFill>
                          <a:latin typeface="Abadi MT Condensed Light" pitchFamily="34" charset="0"/>
                        </a:rPr>
                        <a:t>2</a:t>
                      </a:r>
                      <a:endParaRPr lang="en-US" sz="2400" b="1" i="0" u="none" strike="noStrike" dirty="0">
                        <a:solidFill>
                          <a:srgbClr val="FFFF00"/>
                        </a:solidFill>
                        <a:latin typeface="Abadi MT Condensed Light" pitchFamily="34" charset="0"/>
                      </a:endParaRPr>
                    </a:p>
                  </a:txBody>
                  <a:tcPr marL="0" marR="0" marT="0" marB="0" anchor="b">
                    <a:solidFill>
                      <a:srgbClr val="000000">
                        <a:alpha val="40000"/>
                      </a:srgbClr>
                    </a:solidFill>
                  </a:tcPr>
                </a:tc>
              </a:tr>
              <a:tr h="645459">
                <a:tc>
                  <a:txBody>
                    <a:bodyPr/>
                    <a:lstStyle/>
                    <a:p>
                      <a:pPr algn="l" fontAlgn="b"/>
                      <a:r>
                        <a:rPr lang="en-US" sz="2000" b="1" u="none" strike="noStrike" dirty="0">
                          <a:solidFill>
                            <a:srgbClr val="FFFF00"/>
                          </a:solidFill>
                          <a:latin typeface="Abadi MT Condensed Light" pitchFamily="34" charset="0"/>
                        </a:rPr>
                        <a:t>4-Door Other</a:t>
                      </a:r>
                      <a:endParaRPr lang="en-US" sz="2000" b="1" i="0" u="none" strike="noStrike" dirty="0">
                        <a:solidFill>
                          <a:srgbClr val="FFFF0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0000"/>
                          </a:solidFill>
                          <a:latin typeface="Abadi MT Condensed Light" pitchFamily="34" charset="0"/>
                        </a:rPr>
                        <a:t>3</a:t>
                      </a:r>
                      <a:endParaRPr lang="en-US" sz="2400" b="0" i="0" u="none" strike="noStrike" dirty="0">
                        <a:solidFill>
                          <a:srgbClr val="FF000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lumMod val="65000"/>
                            </a:schemeClr>
                          </a:solidFill>
                          <a:latin typeface="Abadi MT Condensed Light" pitchFamily="34" charset="0"/>
                        </a:rPr>
                        <a:t>2</a:t>
                      </a:r>
                      <a:endParaRPr lang="en-US" sz="2400" b="0" i="0" u="none" strike="noStrike" dirty="0">
                        <a:solidFill>
                          <a:schemeClr val="tx1">
                            <a:lumMod val="65000"/>
                          </a:schemeClr>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66FF33"/>
                          </a:solidFill>
                          <a:latin typeface="Abadi MT Condensed Light" pitchFamily="34" charset="0"/>
                        </a:rPr>
                        <a:t>1</a:t>
                      </a:r>
                      <a:endParaRPr lang="en-US" sz="2400" b="0" i="0" u="none" strike="noStrike" dirty="0">
                        <a:solidFill>
                          <a:srgbClr val="66FF33"/>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00B0F0"/>
                          </a:solidFill>
                          <a:latin typeface="Abadi MT Condensed Light" pitchFamily="34" charset="0"/>
                        </a:rPr>
                        <a:t>3</a:t>
                      </a:r>
                      <a:endParaRPr lang="en-US" sz="2400" b="0" i="0" u="none" strike="noStrike" dirty="0">
                        <a:solidFill>
                          <a:srgbClr val="00B0F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a:solidFill>
                            <a:schemeClr val="tx1"/>
                          </a:solidFill>
                          <a:latin typeface="Abadi MT Condensed Light" pitchFamily="34" charset="0"/>
                        </a:rPr>
                        <a:t>2</a:t>
                      </a:r>
                      <a:endParaRPr lang="en-US" sz="2400" b="0" i="0" u="none" strike="noStrike">
                        <a:solidFill>
                          <a:schemeClr val="tx1"/>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b="0" i="0" u="none" strike="noStrike" dirty="0" smtClean="0">
                          <a:solidFill>
                            <a:schemeClr val="tx1"/>
                          </a:solidFill>
                          <a:latin typeface="Abadi MT Condensed Light" pitchFamily="34" charset="0"/>
                        </a:rPr>
                        <a:t>0</a:t>
                      </a:r>
                      <a:endParaRPr lang="en-US" sz="2400" b="0" i="0" u="none" strike="noStrike" dirty="0">
                        <a:solidFill>
                          <a:schemeClr val="tx1"/>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3399"/>
                          </a:solidFill>
                          <a:latin typeface="Abadi MT Condensed Light" pitchFamily="34" charset="0"/>
                        </a:rPr>
                        <a:t>1</a:t>
                      </a:r>
                      <a:endParaRPr lang="en-US" sz="2400" b="0" i="0" u="none" strike="noStrike" dirty="0">
                        <a:solidFill>
                          <a:srgbClr val="FF3399"/>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FF00"/>
                          </a:solidFill>
                          <a:latin typeface="Abadi MT Condensed Light" pitchFamily="34" charset="0"/>
                        </a:rPr>
                        <a:t>12</a:t>
                      </a:r>
                      <a:endParaRPr lang="en-US" sz="2400" b="1" i="0" u="none" strike="noStrike" dirty="0">
                        <a:solidFill>
                          <a:srgbClr val="FFFF00"/>
                        </a:solidFill>
                        <a:latin typeface="Abadi MT Condensed Light" pitchFamily="34" charset="0"/>
                      </a:endParaRPr>
                    </a:p>
                  </a:txBody>
                  <a:tcPr marL="0" marR="0" marT="0" marB="0" anchor="b">
                    <a:solidFill>
                      <a:srgbClr val="000000">
                        <a:alpha val="40000"/>
                      </a:srgbClr>
                    </a:solidFill>
                  </a:tcPr>
                </a:tc>
              </a:tr>
              <a:tr h="436282">
                <a:tc>
                  <a:txBody>
                    <a:bodyPr/>
                    <a:lstStyle/>
                    <a:p>
                      <a:pPr algn="l" fontAlgn="b"/>
                      <a:r>
                        <a:rPr lang="en-US" sz="2000" b="1" u="none" strike="noStrike" dirty="0">
                          <a:solidFill>
                            <a:srgbClr val="FFFF00"/>
                          </a:solidFill>
                          <a:latin typeface="Abadi MT Condensed Light" pitchFamily="34" charset="0"/>
                        </a:rPr>
                        <a:t>Total</a:t>
                      </a:r>
                      <a:endParaRPr lang="en-US" sz="2000" b="1" i="0" u="none" strike="noStrike" dirty="0">
                        <a:solidFill>
                          <a:srgbClr val="FFFF0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0000"/>
                          </a:solidFill>
                          <a:latin typeface="Abadi MT Condensed Light" pitchFamily="34" charset="0"/>
                        </a:rPr>
                        <a:t>15</a:t>
                      </a:r>
                      <a:endParaRPr lang="en-US" sz="2400" b="1" i="0" u="none" strike="noStrike" dirty="0">
                        <a:solidFill>
                          <a:srgbClr val="FF000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lumMod val="65000"/>
                            </a:schemeClr>
                          </a:solidFill>
                          <a:latin typeface="Abadi MT Condensed Light" pitchFamily="34" charset="0"/>
                        </a:rPr>
                        <a:t>32</a:t>
                      </a:r>
                      <a:endParaRPr lang="en-US" sz="2400" b="1" i="0" u="none" strike="noStrike" dirty="0">
                        <a:solidFill>
                          <a:schemeClr val="tx1">
                            <a:lumMod val="65000"/>
                          </a:schemeClr>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66FF33"/>
                          </a:solidFill>
                          <a:latin typeface="Abadi MT Condensed Light" pitchFamily="34" charset="0"/>
                        </a:rPr>
                        <a:t>12</a:t>
                      </a:r>
                      <a:endParaRPr lang="en-US" sz="2400" b="1" i="0" u="none" strike="noStrike" dirty="0">
                        <a:solidFill>
                          <a:srgbClr val="66FF33"/>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00B0F0"/>
                          </a:solidFill>
                          <a:latin typeface="Abadi MT Condensed Light" pitchFamily="34" charset="0"/>
                        </a:rPr>
                        <a:t>13</a:t>
                      </a:r>
                      <a:endParaRPr lang="en-US" sz="2400" b="1" i="0" u="none" strike="noStrike" dirty="0">
                        <a:solidFill>
                          <a:srgbClr val="00B0F0"/>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solidFill>
                          <a:latin typeface="Abadi MT Condensed Light" pitchFamily="34" charset="0"/>
                        </a:rPr>
                        <a:t>19</a:t>
                      </a:r>
                      <a:endParaRPr lang="en-US" sz="2400" b="1" i="0" u="none" strike="noStrike" dirty="0">
                        <a:solidFill>
                          <a:schemeClr val="tx1"/>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chemeClr val="tx1"/>
                          </a:solidFill>
                          <a:latin typeface="Abadi MT Condensed Light" pitchFamily="34" charset="0"/>
                        </a:rPr>
                        <a:t>15</a:t>
                      </a:r>
                      <a:endParaRPr lang="en-US" sz="2400" b="1" i="0" u="none" strike="noStrike" dirty="0">
                        <a:solidFill>
                          <a:schemeClr val="tx1"/>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3399"/>
                          </a:solidFill>
                          <a:latin typeface="Abadi MT Condensed Light" pitchFamily="34" charset="0"/>
                        </a:rPr>
                        <a:t>10</a:t>
                      </a:r>
                      <a:endParaRPr lang="en-US" sz="2400" b="1" i="0" u="none" strike="noStrike" dirty="0">
                        <a:solidFill>
                          <a:srgbClr val="FF3399"/>
                        </a:solidFill>
                        <a:latin typeface="Abadi MT Condensed Light" pitchFamily="34" charset="0"/>
                      </a:endParaRPr>
                    </a:p>
                  </a:txBody>
                  <a:tcPr marL="0" marR="0" marT="0" marB="0" anchor="b">
                    <a:solidFill>
                      <a:srgbClr val="000000">
                        <a:alpha val="40000"/>
                      </a:srgbClr>
                    </a:solidFill>
                  </a:tcPr>
                </a:tc>
                <a:tc>
                  <a:txBody>
                    <a:bodyPr/>
                    <a:lstStyle/>
                    <a:p>
                      <a:pPr algn="r" fontAlgn="b"/>
                      <a:r>
                        <a:rPr lang="en-US" sz="2400" u="none" strike="noStrike" dirty="0">
                          <a:solidFill>
                            <a:srgbClr val="FFFF00"/>
                          </a:solidFill>
                          <a:latin typeface="Abadi MT Condensed Light" pitchFamily="34" charset="0"/>
                        </a:rPr>
                        <a:t>116</a:t>
                      </a:r>
                      <a:endParaRPr lang="en-US" sz="2400" b="1" i="0" u="none" strike="noStrike" dirty="0">
                        <a:solidFill>
                          <a:srgbClr val="FFFF00"/>
                        </a:solidFill>
                        <a:latin typeface="Abadi MT Condensed Light" pitchFamily="34" charset="0"/>
                      </a:endParaRPr>
                    </a:p>
                  </a:txBody>
                  <a:tcPr marL="0" marR="0" marT="0" marB="0" anchor="b">
                    <a:solidFill>
                      <a:srgbClr val="000000">
                        <a:alpha val="40000"/>
                      </a:srgbClr>
                    </a:solid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3" name="Chart 2"/>
          <p:cNvGraphicFramePr/>
          <p:nvPr/>
        </p:nvGraphicFramePr>
        <p:xfrm>
          <a:off x="0" y="0"/>
          <a:ext cx="9144000" cy="6858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2" name="Chart 1"/>
          <p:cNvGraphicFramePr/>
          <p:nvPr/>
        </p:nvGraphicFramePr>
        <p:xfrm>
          <a:off x="0" y="0"/>
          <a:ext cx="5029200" cy="68580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4800600" y="609600"/>
            <a:ext cx="4191000" cy="4832092"/>
          </a:xfrm>
          <a:prstGeom prst="rect">
            <a:avLst/>
          </a:prstGeom>
          <a:solidFill>
            <a:srgbClr val="000000">
              <a:alpha val="54902"/>
            </a:srgbClr>
          </a:solidFill>
        </p:spPr>
        <p:txBody>
          <a:bodyPr wrap="square" rtlCol="0">
            <a:spAutoFit/>
          </a:bodyPr>
          <a:lstStyle/>
          <a:p>
            <a:pPr>
              <a:buFont typeface="Courier New" pitchFamily="49" charset="0"/>
              <a:buChar char="o"/>
            </a:pPr>
            <a:r>
              <a:rPr lang="en-US" sz="2800" dirty="0" smtClean="0"/>
              <a:t>Chose to this graph to display the overall results in a simple and general form</a:t>
            </a:r>
          </a:p>
          <a:p>
            <a:pPr>
              <a:buFont typeface="Courier New" pitchFamily="49" charset="0"/>
              <a:buChar char="o"/>
            </a:pPr>
            <a:r>
              <a:rPr lang="en-US" sz="2800" dirty="0" smtClean="0"/>
              <a:t>Majority of vehicles are cars</a:t>
            </a:r>
          </a:p>
          <a:p>
            <a:pPr>
              <a:buFont typeface="Courier New" pitchFamily="49" charset="0"/>
              <a:buChar char="o"/>
            </a:pPr>
            <a:r>
              <a:rPr lang="en-US" sz="2800" dirty="0" smtClean="0"/>
              <a:t>Few trucks, but may be different in population where more workers use trucks to transport heavy items</a:t>
            </a:r>
            <a:endParaRPr lang="en-US" sz="2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graphicFrame>
        <p:nvGraphicFramePr>
          <p:cNvPr id="2" name="Chart 1"/>
          <p:cNvGraphicFramePr/>
          <p:nvPr/>
        </p:nvGraphicFramePr>
        <p:xfrm>
          <a:off x="0" y="0"/>
          <a:ext cx="9144000" cy="6858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706</TotalTime>
  <Words>1383</Words>
  <Application>Microsoft Office PowerPoint</Application>
  <PresentationFormat>On-screen Show (4:3)</PresentationFormat>
  <Paragraphs>291</Paragraphs>
  <Slides>27</Slides>
  <Notes>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29" baseType="lpstr">
      <vt:lpstr>Apex</vt:lpstr>
      <vt:lpstr>Equation</vt:lpstr>
      <vt:lpstr>Slide 1</vt:lpstr>
      <vt:lpstr>Description</vt:lpstr>
      <vt:lpstr>History of Cars</vt:lpstr>
      <vt:lpstr>Slide 4</vt:lpstr>
      <vt:lpstr>Taking the Sample</vt:lpstr>
      <vt:lpstr>Sampling Results</vt:lpstr>
      <vt:lpstr>Slide 7</vt:lpstr>
      <vt:lpstr>Slide 8</vt:lpstr>
      <vt:lpstr>Slide 9</vt:lpstr>
      <vt:lpstr>Slide 10</vt:lpstr>
      <vt:lpstr>Slide 11</vt:lpstr>
      <vt:lpstr>Slide 12</vt:lpstr>
      <vt:lpstr>Slide 13</vt:lpstr>
      <vt:lpstr>Tests We Used</vt:lpstr>
      <vt:lpstr>Assumptions for     Goodness of Fit</vt:lpstr>
      <vt:lpstr>Slide 16</vt:lpstr>
      <vt:lpstr>Slide 17</vt:lpstr>
      <vt:lpstr>Slide 18</vt:lpstr>
      <vt:lpstr>Slide 19</vt:lpstr>
      <vt:lpstr>Slide 20</vt:lpstr>
      <vt:lpstr>Slide 21</vt:lpstr>
      <vt:lpstr>Slide 22</vt:lpstr>
      <vt:lpstr>Slide 23</vt:lpstr>
      <vt:lpstr>Slide 24</vt:lpstr>
      <vt:lpstr>Slide 25</vt:lpstr>
      <vt:lpstr>Our Conclusions</vt:lpstr>
      <vt:lpstr>Our Opinions</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C.B. South Parking Lot</dc:title>
  <dc:creator>Jamie Bareis</dc:creator>
  <cp:lastModifiedBy>Lauren Senske</cp:lastModifiedBy>
  <cp:revision>122</cp:revision>
  <dcterms:created xsi:type="dcterms:W3CDTF">2009-01-20T21:44:08Z</dcterms:created>
  <dcterms:modified xsi:type="dcterms:W3CDTF">2009-01-26T12:06:27Z</dcterms:modified>
</cp:coreProperties>
</file>